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57" r:id="rId3"/>
    <p:sldId id="258" r:id="rId4"/>
    <p:sldId id="286" r:id="rId5"/>
    <p:sldId id="260" r:id="rId6"/>
    <p:sldId id="287" r:id="rId7"/>
    <p:sldId id="285" r:id="rId8"/>
    <p:sldId id="259" r:id="rId9"/>
    <p:sldId id="288" r:id="rId10"/>
  </p:sldIdLst>
  <p:sldSz cx="9144000" cy="6858000" type="screen4x3"/>
  <p:notesSz cx="6761163" cy="99425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86"/>
    <p:restoredTop sz="94558"/>
  </p:normalViewPr>
  <p:slideViewPr>
    <p:cSldViewPr>
      <p:cViewPr varScale="1">
        <p:scale>
          <a:sx n="121" d="100"/>
          <a:sy n="121" d="100"/>
        </p:scale>
        <p:origin x="776" y="1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E35A64C9-3627-415C-AAFA-C3176265E098}" type="datetimeFigureOut">
              <a:rPr lang="it-IT" smtClean="0"/>
              <a:pPr/>
              <a:t>02/07/26</a:t>
            </a:fld>
            <a:endParaRPr lang="it-IT"/>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6117" y="4722694"/>
            <a:ext cx="5408930" cy="4474131"/>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27025CCD-BB7A-4E24-95E6-502FDC415D78}" type="slidenum">
              <a:rPr lang="it-IT" smtClean="0"/>
              <a:pPr/>
              <a:t>‹N›</a:t>
            </a:fld>
            <a:endParaRPr lang="it-IT"/>
          </a:p>
        </p:txBody>
      </p:sp>
    </p:spTree>
    <p:extLst>
      <p:ext uri="{BB962C8B-B14F-4D97-AF65-F5344CB8AC3E}">
        <p14:creationId xmlns:p14="http://schemas.microsoft.com/office/powerpoint/2010/main" val="1666314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5" name="Segnaposto piè di pagina 4"/>
          <p:cNvSpPr>
            <a:spLocks noGrp="1"/>
          </p:cNvSpPr>
          <p:nvPr>
            <p:ph type="ftr" sz="quarter" idx="11"/>
          </p:nvPr>
        </p:nvSpPr>
        <p:spPr/>
        <p:txBody>
          <a:bodyPr/>
          <a:lstStyle/>
          <a:p>
            <a:r>
              <a:rPr lang="it-IT" dirty="0" err="1"/>
              <a:t>Name</a:t>
            </a:r>
            <a:r>
              <a:rPr lang="it-IT" dirty="0"/>
              <a:t> </a:t>
            </a:r>
            <a:r>
              <a:rPr lang="it-IT" dirty="0" err="1"/>
              <a:t>Surname</a:t>
            </a:r>
            <a:r>
              <a:rPr lang="it-IT" dirty="0"/>
              <a:t>  -  YEP</a:t>
            </a:r>
          </a:p>
        </p:txBody>
      </p:sp>
      <p:sp>
        <p:nvSpPr>
          <p:cNvPr id="6" name="Segnaposto numero diapositiva 5"/>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831743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r>
              <a:rPr lang="it-IT"/>
              <a:t>25/02/2015</a:t>
            </a:r>
          </a:p>
        </p:txBody>
      </p:sp>
      <p:sp>
        <p:nvSpPr>
          <p:cNvPr id="5" name="Segnaposto piè di pagina 4"/>
          <p:cNvSpPr>
            <a:spLocks noGrp="1"/>
          </p:cNvSpPr>
          <p:nvPr>
            <p:ph type="ftr" sz="quarter" idx="11"/>
          </p:nvPr>
        </p:nvSpPr>
        <p:spPr/>
        <p:txBody>
          <a:bodyPr/>
          <a:lstStyle/>
          <a:p>
            <a:r>
              <a:rPr lang="it-IT"/>
              <a:t>Name Surname</a:t>
            </a:r>
          </a:p>
        </p:txBody>
      </p:sp>
      <p:sp>
        <p:nvSpPr>
          <p:cNvPr id="6" name="Segnaposto numero diapositiva 5"/>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31870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a:xfrm>
            <a:off x="457200" y="6356350"/>
            <a:ext cx="2133600" cy="365125"/>
          </a:xfrm>
          <a:prstGeom prst="rect">
            <a:avLst/>
          </a:prstGeom>
        </p:spPr>
        <p:txBody>
          <a:bodyPr/>
          <a:lstStyle/>
          <a:p>
            <a:r>
              <a:rPr lang="it-IT"/>
              <a:t>25/02/2015</a:t>
            </a:r>
          </a:p>
        </p:txBody>
      </p:sp>
      <p:sp>
        <p:nvSpPr>
          <p:cNvPr id="5" name="Segnaposto piè di pagina 4"/>
          <p:cNvSpPr>
            <a:spLocks noGrp="1"/>
          </p:cNvSpPr>
          <p:nvPr>
            <p:ph type="ftr" sz="quarter" idx="11"/>
          </p:nvPr>
        </p:nvSpPr>
        <p:spPr/>
        <p:txBody>
          <a:bodyPr/>
          <a:lstStyle/>
          <a:p>
            <a:r>
              <a:rPr lang="it-IT"/>
              <a:t>Name Surname</a:t>
            </a:r>
          </a:p>
        </p:txBody>
      </p:sp>
      <p:sp>
        <p:nvSpPr>
          <p:cNvPr id="6" name="Segnaposto numero diapositiva 5"/>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775094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piè di pagina 4"/>
          <p:cNvSpPr>
            <a:spLocks noGrp="1"/>
          </p:cNvSpPr>
          <p:nvPr>
            <p:ph type="ftr" sz="quarter" idx="11"/>
          </p:nvPr>
        </p:nvSpPr>
        <p:spPr/>
        <p:txBody>
          <a:bodyPr/>
          <a:lstStyle/>
          <a:p>
            <a:r>
              <a:rPr lang="it-IT"/>
              <a:t>Name Surname</a:t>
            </a:r>
          </a:p>
        </p:txBody>
      </p:sp>
      <p:sp>
        <p:nvSpPr>
          <p:cNvPr id="6" name="Segnaposto numero diapositiva 5"/>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423993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5" name="Segnaposto piè di pagina 4"/>
          <p:cNvSpPr>
            <a:spLocks noGrp="1"/>
          </p:cNvSpPr>
          <p:nvPr>
            <p:ph type="ftr" sz="quarter" idx="11"/>
          </p:nvPr>
        </p:nvSpPr>
        <p:spPr/>
        <p:txBody>
          <a:bodyPr/>
          <a:lstStyle/>
          <a:p>
            <a:r>
              <a:rPr lang="it-IT"/>
              <a:t>Name Surname</a:t>
            </a:r>
          </a:p>
        </p:txBody>
      </p:sp>
      <p:sp>
        <p:nvSpPr>
          <p:cNvPr id="6" name="Segnaposto numero diapositiva 5"/>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47791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11"/>
          </p:nvPr>
        </p:nvSpPr>
        <p:spPr/>
        <p:txBody>
          <a:bodyPr/>
          <a:lstStyle/>
          <a:p>
            <a:r>
              <a:rPr lang="it-IT"/>
              <a:t>Name Surname</a:t>
            </a:r>
          </a:p>
        </p:txBody>
      </p:sp>
      <p:sp>
        <p:nvSpPr>
          <p:cNvPr id="7" name="Segnaposto numero diapositiva 6"/>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3716483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8" name="Segnaposto piè di pagina 7"/>
          <p:cNvSpPr>
            <a:spLocks noGrp="1"/>
          </p:cNvSpPr>
          <p:nvPr>
            <p:ph type="ftr" sz="quarter" idx="11"/>
          </p:nvPr>
        </p:nvSpPr>
        <p:spPr/>
        <p:txBody>
          <a:bodyPr/>
          <a:lstStyle/>
          <a:p>
            <a:r>
              <a:rPr lang="it-IT"/>
              <a:t>Name Surname</a:t>
            </a:r>
          </a:p>
        </p:txBody>
      </p:sp>
      <p:sp>
        <p:nvSpPr>
          <p:cNvPr id="9" name="Segnaposto numero diapositiva 8"/>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343980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4" name="Segnaposto piè di pagina 3"/>
          <p:cNvSpPr>
            <a:spLocks noGrp="1"/>
          </p:cNvSpPr>
          <p:nvPr>
            <p:ph type="ftr" sz="quarter" idx="11"/>
          </p:nvPr>
        </p:nvSpPr>
        <p:spPr/>
        <p:txBody>
          <a:bodyPr/>
          <a:lstStyle/>
          <a:p>
            <a:r>
              <a:rPr lang="it-IT"/>
              <a:t>Name Surname</a:t>
            </a:r>
          </a:p>
        </p:txBody>
      </p:sp>
      <p:sp>
        <p:nvSpPr>
          <p:cNvPr id="5" name="Segnaposto numero diapositiva 4"/>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1151168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a:xfrm>
            <a:off x="457200" y="6356350"/>
            <a:ext cx="2133600" cy="365125"/>
          </a:xfrm>
          <a:prstGeom prst="rect">
            <a:avLst/>
          </a:prstGeom>
        </p:spPr>
        <p:txBody>
          <a:bodyPr/>
          <a:lstStyle/>
          <a:p>
            <a:r>
              <a:rPr lang="it-IT"/>
              <a:t>25/02/2015</a:t>
            </a:r>
          </a:p>
        </p:txBody>
      </p:sp>
      <p:sp>
        <p:nvSpPr>
          <p:cNvPr id="3" name="Segnaposto piè di pagina 2"/>
          <p:cNvSpPr>
            <a:spLocks noGrp="1"/>
          </p:cNvSpPr>
          <p:nvPr>
            <p:ph type="ftr" sz="quarter" idx="11"/>
          </p:nvPr>
        </p:nvSpPr>
        <p:spPr/>
        <p:txBody>
          <a:bodyPr/>
          <a:lstStyle/>
          <a:p>
            <a:r>
              <a:rPr lang="it-IT"/>
              <a:t>Name Surname</a:t>
            </a:r>
          </a:p>
        </p:txBody>
      </p:sp>
      <p:sp>
        <p:nvSpPr>
          <p:cNvPr id="4" name="Segnaposto numero diapositiva 3"/>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2250823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a:xfrm>
            <a:off x="457200" y="6356350"/>
            <a:ext cx="2133600" cy="365125"/>
          </a:xfrm>
          <a:prstGeom prst="rect">
            <a:avLst/>
          </a:prstGeom>
        </p:spPr>
        <p:txBody>
          <a:bodyPr/>
          <a:lstStyle/>
          <a:p>
            <a:r>
              <a:rPr lang="it-IT"/>
              <a:t>25/02/2015</a:t>
            </a:r>
          </a:p>
        </p:txBody>
      </p:sp>
      <p:sp>
        <p:nvSpPr>
          <p:cNvPr id="6" name="Segnaposto piè di pagina 5"/>
          <p:cNvSpPr>
            <a:spLocks noGrp="1"/>
          </p:cNvSpPr>
          <p:nvPr>
            <p:ph type="ftr" sz="quarter" idx="11"/>
          </p:nvPr>
        </p:nvSpPr>
        <p:spPr/>
        <p:txBody>
          <a:bodyPr/>
          <a:lstStyle/>
          <a:p>
            <a:r>
              <a:rPr lang="it-IT"/>
              <a:t>Name Surname</a:t>
            </a:r>
          </a:p>
        </p:txBody>
      </p:sp>
      <p:sp>
        <p:nvSpPr>
          <p:cNvPr id="7" name="Segnaposto numero diapositiva 6"/>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1138096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a:xfrm>
            <a:off x="457200" y="6356350"/>
            <a:ext cx="2133600" cy="365125"/>
          </a:xfrm>
          <a:prstGeom prst="rect">
            <a:avLst/>
          </a:prstGeom>
        </p:spPr>
        <p:txBody>
          <a:bodyPr/>
          <a:lstStyle/>
          <a:p>
            <a:r>
              <a:rPr lang="it-IT"/>
              <a:t>25/02/2015</a:t>
            </a:r>
          </a:p>
        </p:txBody>
      </p:sp>
      <p:sp>
        <p:nvSpPr>
          <p:cNvPr id="6" name="Segnaposto piè di pagina 5"/>
          <p:cNvSpPr>
            <a:spLocks noGrp="1"/>
          </p:cNvSpPr>
          <p:nvPr>
            <p:ph type="ftr" sz="quarter" idx="11"/>
          </p:nvPr>
        </p:nvSpPr>
        <p:spPr/>
        <p:txBody>
          <a:bodyPr/>
          <a:lstStyle/>
          <a:p>
            <a:r>
              <a:rPr lang="it-IT"/>
              <a:t>Name Surname</a:t>
            </a:r>
          </a:p>
        </p:txBody>
      </p:sp>
      <p:sp>
        <p:nvSpPr>
          <p:cNvPr id="7" name="Segnaposto numero diapositiva 6"/>
          <p:cNvSpPr>
            <a:spLocks noGrp="1"/>
          </p:cNvSpPr>
          <p:nvPr>
            <p:ph type="sldNum" sz="quarter" idx="12"/>
          </p:nvPr>
        </p:nvSpPr>
        <p:spPr/>
        <p:txBody>
          <a:bodyPr/>
          <a:lstStyle/>
          <a:p>
            <a:fld id="{26848A72-3DD7-42C3-AB6C-2FF2861DA9F6}" type="slidenum">
              <a:rPr lang="it-IT" smtClean="0"/>
              <a:pPr/>
              <a:t>‹N›</a:t>
            </a:fld>
            <a:endParaRPr lang="it-IT"/>
          </a:p>
        </p:txBody>
      </p:sp>
    </p:spTree>
    <p:extLst>
      <p:ext uri="{BB962C8B-B14F-4D97-AF65-F5344CB8AC3E}">
        <p14:creationId xmlns:p14="http://schemas.microsoft.com/office/powerpoint/2010/main" val="3069337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err="1"/>
              <a:t>Name</a:t>
            </a:r>
            <a:r>
              <a:rPr lang="it-IT" dirty="0"/>
              <a:t> </a:t>
            </a:r>
            <a:r>
              <a:rPr lang="it-IT" dirty="0" err="1"/>
              <a:t>Surname</a:t>
            </a:r>
            <a:r>
              <a:rPr lang="it-IT" dirty="0"/>
              <a:t>   - YEP Y1</a:t>
            </a:r>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48A72-3DD7-42C3-AB6C-2FF2861DA9F6}" type="slidenum">
              <a:rPr lang="it-IT" smtClean="0"/>
              <a:pPr/>
              <a:t>‹N›</a:t>
            </a:fld>
            <a:endParaRPr lang="it-IT"/>
          </a:p>
        </p:txBody>
      </p:sp>
      <p:pic>
        <p:nvPicPr>
          <p:cNvPr id="7" name="Immagine 6">
            <a:extLst>
              <a:ext uri="{FF2B5EF4-FFF2-40B4-BE49-F238E27FC236}">
                <a16:creationId xmlns:a16="http://schemas.microsoft.com/office/drawing/2014/main" id="{3A81C19F-2683-4A7A-973D-66225AE56B3B}"/>
              </a:ext>
            </a:extLst>
          </p:cNvPr>
          <p:cNvPicPr/>
          <p:nvPr userDrawn="1"/>
        </p:nvPicPr>
        <p:blipFill>
          <a:blip r:embed="rId13" cstate="print">
            <a:extLst>
              <a:ext uri="{28A0092B-C50C-407E-A947-70E740481C1C}">
                <a14:useLocalDpi xmlns:a14="http://schemas.microsoft.com/office/drawing/2010/main" val="0"/>
              </a:ext>
            </a:extLst>
          </a:blip>
          <a:srcRect t="6689"/>
          <a:stretch>
            <a:fillRect/>
          </a:stretch>
        </p:blipFill>
        <p:spPr bwMode="auto">
          <a:xfrm>
            <a:off x="107504" y="6206490"/>
            <a:ext cx="1371600" cy="651510"/>
          </a:xfrm>
          <a:prstGeom prst="rect">
            <a:avLst/>
          </a:prstGeom>
          <a:noFill/>
          <a:ln w="9525">
            <a:noFill/>
            <a:miter lim="800000"/>
            <a:headEnd/>
            <a:tailEnd/>
          </a:ln>
        </p:spPr>
      </p:pic>
    </p:spTree>
    <p:extLst>
      <p:ext uri="{BB962C8B-B14F-4D97-AF65-F5344CB8AC3E}">
        <p14:creationId xmlns:p14="http://schemas.microsoft.com/office/powerpoint/2010/main" val="2502841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0" y="1412776"/>
            <a:ext cx="9144000" cy="4032448"/>
          </a:xfrm>
        </p:spPr>
        <p:txBody>
          <a:bodyPr>
            <a:normAutofit/>
          </a:bodyPr>
          <a:lstStyle/>
          <a:p>
            <a:r>
              <a:rPr lang="it-IT" sz="2400" dirty="0"/>
              <a:t>PhD cycle</a:t>
            </a:r>
            <a:r>
              <a:rPr lang="it-IT" sz="2400"/>
              <a:t>: …</a:t>
            </a:r>
            <a:br>
              <a:rPr lang="it-IT" sz="4400" dirty="0"/>
            </a:br>
            <a:r>
              <a:rPr lang="it-IT" dirty="0">
                <a:solidFill>
                  <a:srgbClr val="0000FF"/>
                </a:solidFill>
              </a:rPr>
              <a:t>PhD </a:t>
            </a:r>
            <a:r>
              <a:rPr lang="it-IT" dirty="0" err="1">
                <a:solidFill>
                  <a:srgbClr val="0000FF"/>
                </a:solidFill>
              </a:rPr>
              <a:t>student</a:t>
            </a:r>
            <a:r>
              <a:rPr lang="it-IT" dirty="0">
                <a:solidFill>
                  <a:srgbClr val="0000FF"/>
                </a:solidFill>
              </a:rPr>
              <a:t> name and last name</a:t>
            </a:r>
            <a:br>
              <a:rPr lang="it-IT" dirty="0"/>
            </a:br>
            <a:r>
              <a:rPr lang="it-IT" dirty="0">
                <a:solidFill>
                  <a:srgbClr val="FF0000"/>
                </a:solidFill>
              </a:rPr>
              <a:t>PhD </a:t>
            </a:r>
            <a:r>
              <a:rPr lang="it-IT" dirty="0" err="1">
                <a:solidFill>
                  <a:srgbClr val="FF0000"/>
                </a:solidFill>
              </a:rPr>
              <a:t>thesis</a:t>
            </a:r>
            <a:r>
              <a:rPr lang="it-IT" dirty="0">
                <a:solidFill>
                  <a:srgbClr val="FF0000"/>
                </a:solidFill>
              </a:rPr>
              <a:t> </a:t>
            </a:r>
            <a:r>
              <a:rPr lang="en-US" dirty="0">
                <a:ln w="0"/>
                <a:solidFill>
                  <a:srgbClr val="FF0000"/>
                </a:solidFill>
                <a:latin typeface="Calibri" panose="020F0502020204030204" pitchFamily="34" charset="0"/>
                <a:ea typeface="Calibri" panose="020F0502020204030204" pitchFamily="34" charset="0"/>
                <a:cs typeface="Times New Roman" panose="02020603050405020304" pitchFamily="18" charset="0"/>
              </a:rPr>
              <a:t>title</a:t>
            </a:r>
            <a:br>
              <a:rPr lang="en-US" dirty="0">
                <a:ln w="0"/>
                <a:solidFill>
                  <a:srgbClr val="FF0000"/>
                </a:solidFill>
                <a:latin typeface="Calibri" panose="020F0502020204030204" pitchFamily="34" charset="0"/>
                <a:ea typeface="Calibri" panose="020F0502020204030204" pitchFamily="34" charset="0"/>
                <a:cs typeface="Times New Roman" panose="02020603050405020304" pitchFamily="18" charset="0"/>
              </a:rPr>
            </a:br>
            <a:br>
              <a:rPr lang="en-US" dirty="0">
                <a:ln w="0"/>
                <a:solidFill>
                  <a:srgbClr val="FF0000"/>
                </a:solidFill>
                <a:latin typeface="Calibri" panose="020F0502020204030204" pitchFamily="34" charset="0"/>
                <a:ea typeface="Calibri" panose="020F0502020204030204" pitchFamily="34" charset="0"/>
                <a:cs typeface="Times New Roman" panose="02020603050405020304" pitchFamily="18" charset="0"/>
              </a:rPr>
            </a:br>
            <a:r>
              <a:rPr lang="it-IT" sz="3600" dirty="0"/>
              <a:t>Supervisor:   </a:t>
            </a:r>
            <a:r>
              <a:rPr lang="mr-IN" sz="3600" dirty="0"/>
              <a:t>…</a:t>
            </a:r>
            <a:r>
              <a:rPr lang="it-IT" sz="3600" dirty="0"/>
              <a:t>      		co-Supervisor:   </a:t>
            </a:r>
            <a:r>
              <a:rPr lang="mr-IN" sz="3600" dirty="0"/>
              <a:t>…</a:t>
            </a:r>
            <a:br>
              <a:rPr lang="it-IT" sz="3600" dirty="0"/>
            </a:br>
            <a:endParaRPr lang="it-IT" dirty="0"/>
          </a:p>
        </p:txBody>
      </p:sp>
      <p:pic>
        <p:nvPicPr>
          <p:cNvPr id="11" name="Immagine 10">
            <a:extLst>
              <a:ext uri="{FF2B5EF4-FFF2-40B4-BE49-F238E27FC236}">
                <a16:creationId xmlns:a16="http://schemas.microsoft.com/office/drawing/2014/main" id="{62242207-276F-489E-9C55-16C8EE88437B}"/>
              </a:ext>
            </a:extLst>
          </p:cNvPr>
          <p:cNvPicPr/>
          <p:nvPr/>
        </p:nvPicPr>
        <p:blipFill>
          <a:blip r:embed="rId2" cstate="print">
            <a:extLst>
              <a:ext uri="{28A0092B-C50C-407E-A947-70E740481C1C}">
                <a14:useLocalDpi xmlns:a14="http://schemas.microsoft.com/office/drawing/2010/main" val="0"/>
              </a:ext>
            </a:extLst>
          </a:blip>
          <a:srcRect t="6689"/>
          <a:stretch>
            <a:fillRect/>
          </a:stretch>
        </p:blipFill>
        <p:spPr bwMode="auto">
          <a:xfrm>
            <a:off x="3891766" y="216568"/>
            <a:ext cx="1760354" cy="836168"/>
          </a:xfrm>
          <a:prstGeom prst="rect">
            <a:avLst/>
          </a:prstGeom>
          <a:noFill/>
          <a:ln w="9525">
            <a:noFill/>
            <a:miter lim="800000"/>
            <a:headEnd/>
            <a:tailEnd/>
          </a:ln>
        </p:spPr>
      </p:pic>
      <p:pic>
        <p:nvPicPr>
          <p:cNvPr id="12" name="Immagine 11">
            <a:extLst>
              <a:ext uri="{FF2B5EF4-FFF2-40B4-BE49-F238E27FC236}">
                <a16:creationId xmlns:a16="http://schemas.microsoft.com/office/drawing/2014/main" id="{3BD0C95A-6824-468C-A898-D329A9B2253B}"/>
              </a:ext>
            </a:extLst>
          </p:cNvPr>
          <p:cNvPicPr/>
          <p:nvPr/>
        </p:nvPicPr>
        <p:blipFill>
          <a:blip r:embed="rId3" cstate="print">
            <a:extLst>
              <a:ext uri="{28A0092B-C50C-407E-A947-70E740481C1C}">
                <a14:useLocalDpi xmlns:a14="http://schemas.microsoft.com/office/drawing/2010/main" val="0"/>
              </a:ext>
            </a:extLst>
          </a:blip>
          <a:srcRect l="38632" t="13265" r="39453" b="32653"/>
          <a:stretch>
            <a:fillRect/>
          </a:stretch>
        </p:blipFill>
        <p:spPr>
          <a:xfrm>
            <a:off x="22580" y="176001"/>
            <a:ext cx="3271529" cy="1043199"/>
          </a:xfrm>
          <a:prstGeom prst="rect">
            <a:avLst/>
          </a:prstGeom>
        </p:spPr>
      </p:pic>
      <p:pic>
        <p:nvPicPr>
          <p:cNvPr id="13" name="Immagine 12">
            <a:extLst>
              <a:ext uri="{FF2B5EF4-FFF2-40B4-BE49-F238E27FC236}">
                <a16:creationId xmlns:a16="http://schemas.microsoft.com/office/drawing/2014/main" id="{C1608AFA-56E5-47E3-AD3E-46F8C03ADC8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16216" y="325265"/>
            <a:ext cx="2212333" cy="675204"/>
          </a:xfrm>
          <a:prstGeom prst="rect">
            <a:avLst/>
          </a:prstGeom>
          <a:noFill/>
          <a:ln>
            <a:noFill/>
          </a:ln>
        </p:spPr>
      </p:pic>
    </p:spTree>
    <p:extLst>
      <p:ext uri="{BB962C8B-B14F-4D97-AF65-F5344CB8AC3E}">
        <p14:creationId xmlns:p14="http://schemas.microsoft.com/office/powerpoint/2010/main" val="2784741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4624"/>
            <a:ext cx="8229600" cy="1143000"/>
          </a:xfrm>
        </p:spPr>
        <p:txBody>
          <a:bodyPr/>
          <a:lstStyle/>
          <a:p>
            <a:r>
              <a:rPr lang="it-IT" dirty="0"/>
              <a:t>Presentation </a:t>
            </a:r>
            <a:r>
              <a:rPr lang="it-IT" dirty="0" err="1"/>
              <a:t>organization</a:t>
            </a:r>
            <a:endParaRPr lang="it-IT" dirty="0"/>
          </a:p>
        </p:txBody>
      </p:sp>
      <p:sp>
        <p:nvSpPr>
          <p:cNvPr id="3" name="Segnaposto contenuto 2"/>
          <p:cNvSpPr>
            <a:spLocks noGrp="1"/>
          </p:cNvSpPr>
          <p:nvPr>
            <p:ph idx="1"/>
          </p:nvPr>
        </p:nvSpPr>
        <p:spPr>
          <a:xfrm>
            <a:off x="318356" y="908720"/>
            <a:ext cx="8502116" cy="5184576"/>
          </a:xfrm>
        </p:spPr>
        <p:txBody>
          <a:bodyPr>
            <a:normAutofit fontScale="77500" lnSpcReduction="20000"/>
          </a:bodyPr>
          <a:lstStyle/>
          <a:p>
            <a:r>
              <a:rPr lang="en-US" sz="2400" dirty="0"/>
              <a:t>OUTLINE</a:t>
            </a:r>
          </a:p>
          <a:p>
            <a:pPr lvl="1"/>
            <a:r>
              <a:rPr lang="en-US" sz="2000" dirty="0"/>
              <a:t>Your background (1 slide)</a:t>
            </a:r>
          </a:p>
          <a:p>
            <a:pPr lvl="2"/>
            <a:r>
              <a:rPr lang="en-US" sz="1800" dirty="0"/>
              <a:t>Graduation MS, DIETI research group, </a:t>
            </a:r>
            <a:r>
              <a:rPr lang="en-US" sz="1800" dirty="0" err="1"/>
              <a:t>cooperations</a:t>
            </a:r>
            <a:r>
              <a:rPr lang="en-US" sz="1800" dirty="0"/>
              <a:t> </a:t>
            </a:r>
          </a:p>
          <a:p>
            <a:pPr lvl="2"/>
            <a:r>
              <a:rPr lang="en-US" sz="1800" dirty="0"/>
              <a:t>Type of fellowship (University, company-funded, etc.)</a:t>
            </a:r>
          </a:p>
          <a:p>
            <a:pPr lvl="2"/>
            <a:r>
              <a:rPr lang="en-US" sz="1800" dirty="0"/>
              <a:t>Periods abroad and/or in company</a:t>
            </a:r>
          </a:p>
          <a:p>
            <a:pPr lvl="1"/>
            <a:r>
              <a:rPr lang="en-US" sz="2000" dirty="0"/>
              <a:t>Summary of study activities (a couple of 2 slides)</a:t>
            </a:r>
          </a:p>
          <a:p>
            <a:pPr lvl="2"/>
            <a:r>
              <a:rPr lang="en-US" sz="1800" dirty="0"/>
              <a:t>Just a summary (for record) of courses attended, schools, seminars, etc. </a:t>
            </a:r>
          </a:p>
          <a:p>
            <a:pPr lvl="1"/>
            <a:r>
              <a:rPr lang="en-US" sz="2000" dirty="0"/>
              <a:t>Your research area (high-level and short description for the general audience)</a:t>
            </a:r>
          </a:p>
          <a:p>
            <a:pPr lvl="1"/>
            <a:r>
              <a:rPr lang="en-US" sz="2000" dirty="0"/>
              <a:t>Research results (1 slide) (here you may list your results, including those that will be part of your thesis) </a:t>
            </a:r>
          </a:p>
          <a:p>
            <a:pPr lvl="1"/>
            <a:r>
              <a:rPr lang="en-US" sz="2000" dirty="0"/>
              <a:t>Research products (1-2 slides)</a:t>
            </a:r>
          </a:p>
          <a:p>
            <a:pPr lvl="2"/>
            <a:r>
              <a:rPr lang="en-US" sz="1800" dirty="0"/>
              <a:t>List papers, tools, awards (if any), etc.</a:t>
            </a:r>
          </a:p>
          <a:p>
            <a:pPr lvl="1"/>
            <a:r>
              <a:rPr lang="en-US" sz="2000" dirty="0"/>
              <a:t>PhD thesis</a:t>
            </a:r>
          </a:p>
          <a:p>
            <a:pPr lvl="2"/>
            <a:r>
              <a:rPr lang="en-US" sz="1800" dirty="0"/>
              <a:t>Scientific proposal, methodology, developments, results</a:t>
            </a:r>
          </a:p>
          <a:p>
            <a:pPr marL="0" indent="0">
              <a:buNone/>
            </a:pPr>
            <a:r>
              <a:rPr lang="en-US" sz="2600" dirty="0">
                <a:solidFill>
                  <a:srgbClr val="FF0000"/>
                </a:solidFill>
              </a:rPr>
              <a:t>IMPORTANT: SOME SLIDES ARE MEANT FOR RECORD. </a:t>
            </a:r>
          </a:p>
          <a:p>
            <a:pPr marL="0" indent="0">
              <a:buNone/>
            </a:pPr>
            <a:r>
              <a:rPr lang="en-US" sz="2600" dirty="0">
                <a:solidFill>
                  <a:srgbClr val="FF0000"/>
                </a:solidFill>
              </a:rPr>
              <a:t>DO NOT PRESENT ALL SLIDES IN DETAIL. ITEE BOARD MEMBERS CAN ACCESS THE SLIDES. USE YOUR STRICT PRESENTATION TIME TO FOCUS ON THE THESIS </a:t>
            </a:r>
          </a:p>
          <a:p>
            <a:pPr marL="0" indent="0">
              <a:buNone/>
            </a:pPr>
            <a:r>
              <a:rPr lang="en-US" sz="2600" dirty="0">
                <a:solidFill>
                  <a:srgbClr val="FF0000"/>
                </a:solidFill>
              </a:rPr>
              <a:t>THE GOAL OF THE PRESENTATION TO THE ITEE BOARD IS TO GATHER FEEDBACK FROM BOARD MEMBERS ON IF AND HOW TO IMPROVE YOUR THESIS AND ITS PRESENTATION TO THE FINAL EXAMS COMMISSION, TYPICALLY MADE BY EXTERNAL MEMBERS</a:t>
            </a:r>
          </a:p>
        </p:txBody>
      </p:sp>
      <p:sp>
        <p:nvSpPr>
          <p:cNvPr id="6" name="Segnaposto piè di pagina 5"/>
          <p:cNvSpPr>
            <a:spLocks noGrp="1"/>
          </p:cNvSpPr>
          <p:nvPr>
            <p:ph type="ftr" sz="quarter" idx="11"/>
          </p:nvPr>
        </p:nvSpPr>
        <p:spPr/>
        <p:txBody>
          <a:bodyPr/>
          <a:lstStyle/>
          <a:p>
            <a:r>
              <a:rPr lang="it-IT" sz="2000" dirty="0" err="1"/>
              <a:t>Name</a:t>
            </a:r>
            <a:r>
              <a:rPr lang="it-IT" sz="2000" dirty="0"/>
              <a:t> </a:t>
            </a:r>
            <a:r>
              <a:rPr lang="it-IT" sz="2000" dirty="0" err="1"/>
              <a:t>Surname</a:t>
            </a:r>
            <a:endParaRPr lang="it-IT" dirty="0"/>
          </a:p>
        </p:txBody>
      </p:sp>
      <p:sp>
        <p:nvSpPr>
          <p:cNvPr id="7" name="Segnaposto numero diapositiva 6"/>
          <p:cNvSpPr>
            <a:spLocks noGrp="1"/>
          </p:cNvSpPr>
          <p:nvPr>
            <p:ph type="sldNum" sz="quarter" idx="12"/>
          </p:nvPr>
        </p:nvSpPr>
        <p:spPr/>
        <p:txBody>
          <a:bodyPr/>
          <a:lstStyle/>
          <a:p>
            <a:fld id="{26848A72-3DD7-42C3-AB6C-2FF2861DA9F6}" type="slidenum">
              <a:rPr lang="it-IT" smtClean="0"/>
              <a:pPr/>
              <a:t>2</a:t>
            </a:fld>
            <a:endParaRPr lang="it-IT"/>
          </a:p>
        </p:txBody>
      </p:sp>
    </p:spTree>
    <p:extLst>
      <p:ext uri="{BB962C8B-B14F-4D97-AF65-F5344CB8AC3E}">
        <p14:creationId xmlns:p14="http://schemas.microsoft.com/office/powerpoint/2010/main" val="415977987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8EF953-35C0-CA43-82F8-B197A7F6E59D}"/>
              </a:ext>
            </a:extLst>
          </p:cNvPr>
          <p:cNvSpPr>
            <a:spLocks noGrp="1"/>
          </p:cNvSpPr>
          <p:nvPr>
            <p:ph type="title"/>
          </p:nvPr>
        </p:nvSpPr>
        <p:spPr>
          <a:xfrm>
            <a:off x="323528" y="184710"/>
            <a:ext cx="8229600" cy="778098"/>
          </a:xfrm>
        </p:spPr>
        <p:txBody>
          <a:bodyPr/>
          <a:lstStyle/>
          <a:p>
            <a:r>
              <a:rPr lang="en-US" dirty="0">
                <a:solidFill>
                  <a:srgbClr val="0000FF"/>
                </a:solidFill>
              </a:rPr>
              <a:t>Candidate’s information</a:t>
            </a:r>
          </a:p>
        </p:txBody>
      </p:sp>
      <p:sp>
        <p:nvSpPr>
          <p:cNvPr id="3" name="Segnaposto contenuto 2">
            <a:extLst>
              <a:ext uri="{FF2B5EF4-FFF2-40B4-BE49-F238E27FC236}">
                <a16:creationId xmlns:a16="http://schemas.microsoft.com/office/drawing/2014/main" id="{953C01F9-546D-4341-9C7A-4DB36005821E}"/>
              </a:ext>
            </a:extLst>
          </p:cNvPr>
          <p:cNvSpPr>
            <a:spLocks noGrp="1"/>
          </p:cNvSpPr>
          <p:nvPr>
            <p:ph idx="1"/>
          </p:nvPr>
        </p:nvSpPr>
        <p:spPr>
          <a:xfrm>
            <a:off x="323528" y="1052736"/>
            <a:ext cx="8568952" cy="5073427"/>
          </a:xfrm>
        </p:spPr>
        <p:txBody>
          <a:bodyPr>
            <a:normAutofit fontScale="92500"/>
          </a:bodyPr>
          <a:lstStyle/>
          <a:p>
            <a:r>
              <a:rPr lang="en-US" sz="2400" dirty="0"/>
              <a:t>MSc degree</a:t>
            </a:r>
          </a:p>
          <a:p>
            <a:r>
              <a:rPr lang="en-US" sz="2400" dirty="0"/>
              <a:t>DIETI Research group/laboratory</a:t>
            </a:r>
          </a:p>
          <a:p>
            <a:r>
              <a:rPr lang="en-US" sz="2400" dirty="0"/>
              <a:t>PhD start date – end date</a:t>
            </a:r>
          </a:p>
          <a:p>
            <a:r>
              <a:rPr lang="en-US" sz="2400" dirty="0"/>
              <a:t>Scholarship type </a:t>
            </a:r>
          </a:p>
          <a:p>
            <a:r>
              <a:rPr lang="it-IT" sz="2400" dirty="0"/>
              <a:t>Partner company (e.g., in case of company-</a:t>
            </a:r>
            <a:r>
              <a:rPr lang="it-IT" sz="2400" dirty="0" err="1"/>
              <a:t>funded</a:t>
            </a:r>
            <a:r>
              <a:rPr lang="it-IT" sz="2400" dirty="0"/>
              <a:t> </a:t>
            </a:r>
            <a:r>
              <a:rPr lang="it-IT" sz="2400" dirty="0" err="1"/>
              <a:t>scholarship</a:t>
            </a:r>
            <a:r>
              <a:rPr lang="it-IT" sz="2400" dirty="0"/>
              <a:t>)</a:t>
            </a:r>
          </a:p>
          <a:p>
            <a:r>
              <a:rPr lang="it-IT" sz="2400" dirty="0" err="1"/>
              <a:t>Periods</a:t>
            </a:r>
            <a:r>
              <a:rPr lang="it-IT" sz="2400" dirty="0"/>
              <a:t> </a:t>
            </a:r>
            <a:r>
              <a:rPr lang="it-IT" sz="2400" dirty="0" err="1"/>
              <a:t>abroad</a:t>
            </a:r>
            <a:endParaRPr lang="it-IT" sz="2400" dirty="0"/>
          </a:p>
          <a:p>
            <a:r>
              <a:rPr lang="it-IT" sz="2400" dirty="0" err="1"/>
              <a:t>Periods</a:t>
            </a:r>
            <a:r>
              <a:rPr lang="it-IT" sz="2400" dirty="0"/>
              <a:t> in company (</a:t>
            </a:r>
            <a:r>
              <a:rPr lang="it-IT" sz="2400" dirty="0" err="1"/>
              <a:t>if</a:t>
            </a:r>
            <a:r>
              <a:rPr lang="it-IT" sz="2400" dirty="0"/>
              <a:t> </a:t>
            </a:r>
            <a:r>
              <a:rPr lang="it-IT" sz="2400" dirty="0" err="1"/>
              <a:t>any</a:t>
            </a:r>
            <a:r>
              <a:rPr lang="it-IT" sz="2400" dirty="0"/>
              <a:t>)</a:t>
            </a:r>
          </a:p>
          <a:p>
            <a:r>
              <a:rPr lang="mr-IN" sz="2400" dirty="0"/>
              <a:t>…</a:t>
            </a:r>
            <a:endParaRPr lang="it-IT" sz="2400" dirty="0"/>
          </a:p>
          <a:p>
            <a:pPr marL="0" indent="0">
              <a:buNone/>
            </a:pPr>
            <a:endParaRPr lang="en-US" sz="2400" b="1" dirty="0">
              <a:solidFill>
                <a:srgbClr val="FF0000"/>
              </a:solidFill>
              <a:latin typeface="Calibri" panose="020F0502020204030204" pitchFamily="34" charset="0"/>
              <a:cs typeface="Calibri" panose="020F0502020204030204" pitchFamily="34" charset="0"/>
            </a:endParaRPr>
          </a:p>
          <a:p>
            <a:pPr marL="0" indent="0">
              <a:buNone/>
            </a:pPr>
            <a:r>
              <a:rPr lang="en-US" sz="2400" b="1" dirty="0">
                <a:solidFill>
                  <a:srgbClr val="FF0000"/>
                </a:solidFill>
                <a:latin typeface="Calibri" panose="020F0502020204030204" pitchFamily="34" charset="0"/>
                <a:cs typeface="Calibri" panose="020F0502020204030204" pitchFamily="34" charset="0"/>
              </a:rPr>
              <a:t>This slide is intended for quick self-introduction by the candidate: Do not waste time to present it in detail during your 3</a:t>
            </a:r>
            <a:r>
              <a:rPr lang="en-US" sz="2400" b="1" baseline="30000" dirty="0">
                <a:solidFill>
                  <a:srgbClr val="FF0000"/>
                </a:solidFill>
                <a:latin typeface="Calibri" panose="020F0502020204030204" pitchFamily="34" charset="0"/>
                <a:cs typeface="Calibri" panose="020F0502020204030204" pitchFamily="34" charset="0"/>
              </a:rPr>
              <a:t>rd</a:t>
            </a:r>
            <a:r>
              <a:rPr lang="en-US" sz="2400" b="1" dirty="0">
                <a:solidFill>
                  <a:srgbClr val="FF0000"/>
                </a:solidFill>
                <a:latin typeface="Calibri" panose="020F0502020204030204" pitchFamily="34" charset="0"/>
                <a:cs typeface="Calibri" panose="020F0502020204030204" pitchFamily="34" charset="0"/>
              </a:rPr>
              <a:t> year final presentation. ITEE Board members can refer to this slide before, during and after the presentation if they need an overview of the candidate</a:t>
            </a:r>
          </a:p>
          <a:p>
            <a:endParaRPr lang="en-US" sz="2400" dirty="0"/>
          </a:p>
        </p:txBody>
      </p:sp>
      <p:sp>
        <p:nvSpPr>
          <p:cNvPr id="5" name="Segnaposto numero diapositiva 4">
            <a:extLst>
              <a:ext uri="{FF2B5EF4-FFF2-40B4-BE49-F238E27FC236}">
                <a16:creationId xmlns:a16="http://schemas.microsoft.com/office/drawing/2014/main" id="{F1F23653-F603-6B4A-9DDB-6C192873CB02}"/>
              </a:ext>
            </a:extLst>
          </p:cNvPr>
          <p:cNvSpPr>
            <a:spLocks noGrp="1"/>
          </p:cNvSpPr>
          <p:nvPr>
            <p:ph type="sldNum" sz="quarter" idx="12"/>
          </p:nvPr>
        </p:nvSpPr>
        <p:spPr/>
        <p:txBody>
          <a:bodyPr/>
          <a:lstStyle/>
          <a:p>
            <a:fld id="{26848A72-3DD7-42C3-AB6C-2FF2861DA9F6}" type="slidenum">
              <a:rPr lang="it-IT" smtClean="0"/>
              <a:pPr/>
              <a:t>3</a:t>
            </a:fld>
            <a:endParaRPr lang="it-IT"/>
          </a:p>
        </p:txBody>
      </p:sp>
      <p:sp>
        <p:nvSpPr>
          <p:cNvPr id="9" name="Segnaposto piè di pagina 8">
            <a:extLst>
              <a:ext uri="{FF2B5EF4-FFF2-40B4-BE49-F238E27FC236}">
                <a16:creationId xmlns:a16="http://schemas.microsoft.com/office/drawing/2014/main" id="{FFABFE3F-30F8-4208-BB94-5EC294A60607}"/>
              </a:ext>
            </a:extLst>
          </p:cNvPr>
          <p:cNvSpPr>
            <a:spLocks noGrp="1"/>
          </p:cNvSpPr>
          <p:nvPr>
            <p:ph type="ftr" sz="quarter" idx="11"/>
          </p:nvPr>
        </p:nvSpPr>
        <p:spPr/>
        <p:txBody>
          <a:bodyPr/>
          <a:lstStyle/>
          <a:p>
            <a:r>
              <a:rPr lang="it-IT" dirty="0" err="1"/>
              <a:t>Name</a:t>
            </a:r>
            <a:r>
              <a:rPr lang="it-IT" dirty="0"/>
              <a:t> </a:t>
            </a:r>
            <a:r>
              <a:rPr lang="it-IT" dirty="0" err="1"/>
              <a:t>Surname</a:t>
            </a:r>
            <a:r>
              <a:rPr lang="it-IT" dirty="0"/>
              <a:t> </a:t>
            </a:r>
            <a:r>
              <a:rPr lang="mr-IN" dirty="0"/>
              <a:t>–</a:t>
            </a:r>
            <a:r>
              <a:rPr lang="it-IT" dirty="0"/>
              <a:t> YEP</a:t>
            </a:r>
          </a:p>
        </p:txBody>
      </p:sp>
      <p:sp>
        <p:nvSpPr>
          <p:cNvPr id="4" name="CasellaDiTesto 3"/>
          <p:cNvSpPr txBox="1"/>
          <p:nvPr/>
        </p:nvSpPr>
        <p:spPr>
          <a:xfrm>
            <a:off x="641804" y="6417641"/>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39724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EBB8B8-3C19-1C4C-870E-552684FB26DF}"/>
              </a:ext>
            </a:extLst>
          </p:cNvPr>
          <p:cNvSpPr>
            <a:spLocks noGrp="1"/>
          </p:cNvSpPr>
          <p:nvPr>
            <p:ph type="title"/>
          </p:nvPr>
        </p:nvSpPr>
        <p:spPr>
          <a:xfrm>
            <a:off x="457200" y="320676"/>
            <a:ext cx="8229600" cy="1143000"/>
          </a:xfrm>
        </p:spPr>
        <p:txBody>
          <a:bodyPr>
            <a:normAutofit fontScale="90000"/>
          </a:bodyPr>
          <a:lstStyle/>
          <a:p>
            <a:r>
              <a:rPr lang="en-US" dirty="0">
                <a:solidFill>
                  <a:srgbClr val="0000FF"/>
                </a:solidFill>
              </a:rPr>
              <a:t>Summary of study activities </a:t>
            </a:r>
            <a:br>
              <a:rPr lang="en-US" dirty="0">
                <a:solidFill>
                  <a:srgbClr val="0000FF"/>
                </a:solidFill>
              </a:rPr>
            </a:br>
            <a:endParaRPr lang="en-US" dirty="0">
              <a:solidFill>
                <a:srgbClr val="0000FF"/>
              </a:solidFill>
            </a:endParaRPr>
          </a:p>
        </p:txBody>
      </p:sp>
      <p:sp>
        <p:nvSpPr>
          <p:cNvPr id="6" name="Segnaposto numero diapositiva 5">
            <a:extLst>
              <a:ext uri="{FF2B5EF4-FFF2-40B4-BE49-F238E27FC236}">
                <a16:creationId xmlns:a16="http://schemas.microsoft.com/office/drawing/2014/main" id="{4241B978-3A55-6746-BBDB-4B471009E819}"/>
              </a:ext>
            </a:extLst>
          </p:cNvPr>
          <p:cNvSpPr>
            <a:spLocks noGrp="1"/>
          </p:cNvSpPr>
          <p:nvPr>
            <p:ph type="sldNum" sz="quarter" idx="12"/>
          </p:nvPr>
        </p:nvSpPr>
        <p:spPr/>
        <p:txBody>
          <a:bodyPr/>
          <a:lstStyle/>
          <a:p>
            <a:fld id="{26848A72-3DD7-42C3-AB6C-2FF2861DA9F6}" type="slidenum">
              <a:rPr lang="it-IT" smtClean="0"/>
              <a:pPr/>
              <a:t>4</a:t>
            </a:fld>
            <a:endParaRPr lang="it-IT"/>
          </a:p>
        </p:txBody>
      </p:sp>
      <p:sp>
        <p:nvSpPr>
          <p:cNvPr id="4" name="Segnaposto piè di pagina 3">
            <a:extLst>
              <a:ext uri="{FF2B5EF4-FFF2-40B4-BE49-F238E27FC236}">
                <a16:creationId xmlns:a16="http://schemas.microsoft.com/office/drawing/2014/main" id="{EFA044AF-1A47-43E9-898D-EFD257CA9684}"/>
              </a:ext>
            </a:extLst>
          </p:cNvPr>
          <p:cNvSpPr>
            <a:spLocks noGrp="1"/>
          </p:cNvSpPr>
          <p:nvPr>
            <p:ph type="ftr" sz="quarter" idx="11"/>
          </p:nvPr>
        </p:nvSpPr>
        <p:spPr/>
        <p:txBody>
          <a:bodyPr/>
          <a:lstStyle/>
          <a:p>
            <a:r>
              <a:rPr lang="it-IT"/>
              <a:t>Name Surname</a:t>
            </a:r>
          </a:p>
        </p:txBody>
      </p:sp>
      <p:sp>
        <p:nvSpPr>
          <p:cNvPr id="5" name="Segnaposto testo 2">
            <a:extLst>
              <a:ext uri="{FF2B5EF4-FFF2-40B4-BE49-F238E27FC236}">
                <a16:creationId xmlns:a16="http://schemas.microsoft.com/office/drawing/2014/main" id="{86396B31-0D7A-C64D-8EF1-452F567FFCF1}"/>
              </a:ext>
            </a:extLst>
          </p:cNvPr>
          <p:cNvSpPr txBox="1">
            <a:spLocks/>
          </p:cNvSpPr>
          <p:nvPr/>
        </p:nvSpPr>
        <p:spPr>
          <a:xfrm>
            <a:off x="215516" y="888089"/>
            <a:ext cx="8712968" cy="475252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algn="just">
              <a:buClr>
                <a:srgbClr val="FFED00"/>
              </a:buClr>
            </a:pPr>
            <a:r>
              <a:rPr lang="en-US" sz="2400" dirty="0">
                <a:latin typeface="Calibri" panose="020F0502020204030204" pitchFamily="34" charset="0"/>
                <a:cs typeface="Calibri" panose="020F0502020204030204" pitchFamily="34" charset="0"/>
              </a:rPr>
              <a:t>Briefly summarize your study activities in the three years</a:t>
            </a:r>
          </a:p>
          <a:p>
            <a:pPr algn="just">
              <a:buClr>
                <a:srgbClr val="FFED00"/>
              </a:buClr>
            </a:pPr>
            <a:r>
              <a:rPr lang="en-US" sz="2400" dirty="0">
                <a:latin typeface="Calibri" panose="020F0502020204030204" pitchFamily="34" charset="0"/>
                <a:cs typeface="Calibri" panose="020F0502020204030204" pitchFamily="34" charset="0"/>
              </a:rPr>
              <a:t>Do not provide all details as in the TRAR, just let the ITEE Board understand which study activities you performed, judging them relevant for the research field of your interest</a:t>
            </a:r>
          </a:p>
          <a:p>
            <a:pPr algn="just">
              <a:buClr>
                <a:srgbClr val="FFED00"/>
              </a:buClr>
            </a:pPr>
            <a:endParaRPr lang="en-US" sz="2400" dirty="0">
              <a:latin typeface="Calibri" panose="020F0502020204030204" pitchFamily="34" charset="0"/>
              <a:cs typeface="Calibri" panose="020F0502020204030204" pitchFamily="34" charset="0"/>
            </a:endParaRPr>
          </a:p>
          <a:p>
            <a:pPr algn="just">
              <a:buClr>
                <a:srgbClr val="FFED00"/>
              </a:buClr>
            </a:pPr>
            <a:r>
              <a:rPr lang="en-US" sz="2400" b="1" dirty="0">
                <a:solidFill>
                  <a:srgbClr val="FF0000"/>
                </a:solidFill>
                <a:latin typeface="Calibri" panose="020F0502020204030204" pitchFamily="34" charset="0"/>
                <a:cs typeface="Calibri" panose="020F0502020204030204" pitchFamily="34" charset="0"/>
              </a:rPr>
              <a:t>This slide is intended merely for record: Do not waste time to present it during your 3</a:t>
            </a:r>
            <a:r>
              <a:rPr lang="en-US" sz="2400" b="1" baseline="30000" dirty="0">
                <a:solidFill>
                  <a:srgbClr val="FF0000"/>
                </a:solidFill>
                <a:latin typeface="Calibri" panose="020F0502020204030204" pitchFamily="34" charset="0"/>
                <a:cs typeface="Calibri" panose="020F0502020204030204" pitchFamily="34" charset="0"/>
              </a:rPr>
              <a:t>rd</a:t>
            </a:r>
            <a:r>
              <a:rPr lang="en-US" sz="2400" b="1" dirty="0">
                <a:solidFill>
                  <a:srgbClr val="FF0000"/>
                </a:solidFill>
                <a:latin typeface="Calibri" panose="020F0502020204030204" pitchFamily="34" charset="0"/>
                <a:cs typeface="Calibri" panose="020F0502020204030204" pitchFamily="34" charset="0"/>
              </a:rPr>
              <a:t> year final presentation </a:t>
            </a:r>
          </a:p>
        </p:txBody>
      </p:sp>
    </p:spTree>
    <p:extLst>
      <p:ext uri="{BB962C8B-B14F-4D97-AF65-F5344CB8AC3E}">
        <p14:creationId xmlns:p14="http://schemas.microsoft.com/office/powerpoint/2010/main" val="2693039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52E51B-0C10-A54F-8098-C586771D5D2C}"/>
              </a:ext>
            </a:extLst>
          </p:cNvPr>
          <p:cNvSpPr>
            <a:spLocks noGrp="1"/>
          </p:cNvSpPr>
          <p:nvPr>
            <p:ph type="title"/>
          </p:nvPr>
        </p:nvSpPr>
        <p:spPr>
          <a:xfrm>
            <a:off x="457200" y="116632"/>
            <a:ext cx="8229600" cy="1143000"/>
          </a:xfrm>
        </p:spPr>
        <p:txBody>
          <a:bodyPr/>
          <a:lstStyle/>
          <a:p>
            <a:r>
              <a:rPr lang="en-US" dirty="0">
                <a:solidFill>
                  <a:srgbClr val="0000FF"/>
                </a:solidFill>
              </a:rPr>
              <a:t>Research area(s)</a:t>
            </a:r>
          </a:p>
        </p:txBody>
      </p:sp>
      <p:sp>
        <p:nvSpPr>
          <p:cNvPr id="3" name="Segnaposto testo 2">
            <a:extLst>
              <a:ext uri="{FF2B5EF4-FFF2-40B4-BE49-F238E27FC236}">
                <a16:creationId xmlns:a16="http://schemas.microsoft.com/office/drawing/2014/main" id="{86396B31-0D7A-C64D-8EF1-452F567FFCF1}"/>
              </a:ext>
            </a:extLst>
          </p:cNvPr>
          <p:cNvSpPr>
            <a:spLocks noGrp="1"/>
          </p:cNvSpPr>
          <p:nvPr>
            <p:ph type="body" idx="1"/>
          </p:nvPr>
        </p:nvSpPr>
        <p:spPr>
          <a:xfrm>
            <a:off x="179512" y="1066800"/>
            <a:ext cx="8568952" cy="4594448"/>
          </a:xfrm>
        </p:spPr>
        <p:txBody>
          <a:bodyPr>
            <a:normAutofit/>
          </a:bodyPr>
          <a:lstStyle/>
          <a:p>
            <a:pPr algn="just">
              <a:buClr>
                <a:srgbClr val="FFED00"/>
              </a:buClr>
            </a:pPr>
            <a:r>
              <a:rPr lang="en-US" sz="2400" dirty="0">
                <a:latin typeface="Calibri" panose="020F0502020204030204" pitchFamily="34" charset="0"/>
                <a:cs typeface="Calibri" panose="020F0502020204030204" pitchFamily="34" charset="0"/>
              </a:rPr>
              <a:t>Briefly describe your research area(s) in the three PhD years, in broad and general terms, accessible to the whole audience (recall that ITEE encompasses 12 scientific disciplines)</a:t>
            </a:r>
          </a:p>
          <a:p>
            <a:pPr algn="just">
              <a:buClr>
                <a:srgbClr val="FFED00"/>
              </a:buClr>
            </a:pPr>
            <a:r>
              <a:rPr lang="en-US" sz="2400" dirty="0">
                <a:latin typeface="Calibri" panose="020F0502020204030204" pitchFamily="34" charset="0"/>
                <a:cs typeface="Calibri" panose="020F0502020204030204" pitchFamily="34" charset="0"/>
              </a:rPr>
              <a:t>Focus on the RESEARCH PROBLEM(S) you tackled, and on SCIENTIFIC/TECHNOLOGICAL RESULTS (the “what”, not the “how”) </a:t>
            </a:r>
          </a:p>
          <a:p>
            <a:pPr algn="just">
              <a:buClr>
                <a:srgbClr val="FFED00"/>
              </a:buClr>
            </a:pPr>
            <a:endParaRPr lang="en-US" sz="2400" dirty="0">
              <a:latin typeface="Calibri" panose="020F0502020204030204" pitchFamily="34" charset="0"/>
              <a:cs typeface="Calibri" panose="020F0502020204030204" pitchFamily="34" charset="0"/>
            </a:endParaRPr>
          </a:p>
          <a:p>
            <a:pPr algn="just">
              <a:buClr>
                <a:srgbClr val="FFED00"/>
              </a:buClr>
            </a:pPr>
            <a:r>
              <a:rPr lang="en-US" sz="2400" b="1" dirty="0">
                <a:solidFill>
                  <a:srgbClr val="FF0000"/>
                </a:solidFill>
                <a:latin typeface="Calibri" panose="020F0502020204030204" pitchFamily="34" charset="0"/>
                <a:cs typeface="Calibri" panose="020F0502020204030204" pitchFamily="34" charset="0"/>
              </a:rPr>
              <a:t>This slide and the following ones are meant to set the context of your research (problems / results) in the three years, which might encompass topics (and products like papers) that are not treated in the thesis</a:t>
            </a:r>
          </a:p>
        </p:txBody>
      </p:sp>
      <p:sp>
        <p:nvSpPr>
          <p:cNvPr id="12" name="Segnaposto numero diapositiva 6">
            <a:extLst>
              <a:ext uri="{FF2B5EF4-FFF2-40B4-BE49-F238E27FC236}">
                <a16:creationId xmlns:a16="http://schemas.microsoft.com/office/drawing/2014/main" id="{CB9FBFB3-DDA9-4B2D-8C00-91BB371105F6}"/>
              </a:ext>
            </a:extLst>
          </p:cNvPr>
          <p:cNvSpPr>
            <a:spLocks noGrp="1"/>
          </p:cNvSpPr>
          <p:nvPr>
            <p:ph type="sldNum" sz="quarter" idx="12"/>
          </p:nvPr>
        </p:nvSpPr>
        <p:spPr>
          <a:xfrm>
            <a:off x="6553200" y="6356350"/>
            <a:ext cx="2133600" cy="365125"/>
          </a:xfrm>
        </p:spPr>
        <p:txBody>
          <a:bodyPr/>
          <a:lstStyle/>
          <a:p>
            <a:fld id="{26848A72-3DD7-42C3-AB6C-2FF2861DA9F6}" type="slidenum">
              <a:rPr lang="it-IT" smtClean="0"/>
              <a:pPr/>
              <a:t>5</a:t>
            </a:fld>
            <a:endParaRPr lang="it-IT"/>
          </a:p>
        </p:txBody>
      </p:sp>
      <p:sp>
        <p:nvSpPr>
          <p:cNvPr id="13" name="Segnaposto piè di pagina 12">
            <a:extLst>
              <a:ext uri="{FF2B5EF4-FFF2-40B4-BE49-F238E27FC236}">
                <a16:creationId xmlns:a16="http://schemas.microsoft.com/office/drawing/2014/main" id="{87B40B00-8E2C-4C45-966E-121FD0263DB8}"/>
              </a:ext>
            </a:extLst>
          </p:cNvPr>
          <p:cNvSpPr>
            <a:spLocks noGrp="1"/>
          </p:cNvSpPr>
          <p:nvPr>
            <p:ph type="ftr" sz="quarter" idx="11"/>
          </p:nvPr>
        </p:nvSpPr>
        <p:spPr/>
        <p:txBody>
          <a:bodyPr/>
          <a:lstStyle/>
          <a:p>
            <a:r>
              <a:rPr lang="it-IT"/>
              <a:t>Name Surname</a:t>
            </a:r>
          </a:p>
        </p:txBody>
      </p:sp>
    </p:spTree>
    <p:extLst>
      <p:ext uri="{BB962C8B-B14F-4D97-AF65-F5344CB8AC3E}">
        <p14:creationId xmlns:p14="http://schemas.microsoft.com/office/powerpoint/2010/main" val="3327667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611998-754C-EC48-AB86-AD6160B88313}"/>
              </a:ext>
            </a:extLst>
          </p:cNvPr>
          <p:cNvSpPr>
            <a:spLocks noGrp="1"/>
          </p:cNvSpPr>
          <p:nvPr>
            <p:ph type="title"/>
          </p:nvPr>
        </p:nvSpPr>
        <p:spPr/>
        <p:txBody>
          <a:bodyPr/>
          <a:lstStyle/>
          <a:p>
            <a:r>
              <a:rPr lang="en-US" dirty="0">
                <a:solidFill>
                  <a:srgbClr val="0000FF"/>
                </a:solidFill>
              </a:rPr>
              <a:t>Research results</a:t>
            </a:r>
          </a:p>
        </p:txBody>
      </p:sp>
      <p:sp>
        <p:nvSpPr>
          <p:cNvPr id="5" name="Segnaposto numero diapositiva 4">
            <a:extLst>
              <a:ext uri="{FF2B5EF4-FFF2-40B4-BE49-F238E27FC236}">
                <a16:creationId xmlns:a16="http://schemas.microsoft.com/office/drawing/2014/main" id="{D3AA0075-0CB9-9245-8EBC-E236887C9D2F}"/>
              </a:ext>
            </a:extLst>
          </p:cNvPr>
          <p:cNvSpPr>
            <a:spLocks noGrp="1"/>
          </p:cNvSpPr>
          <p:nvPr>
            <p:ph type="sldNum" sz="quarter" idx="12"/>
          </p:nvPr>
        </p:nvSpPr>
        <p:spPr/>
        <p:txBody>
          <a:bodyPr/>
          <a:lstStyle/>
          <a:p>
            <a:fld id="{26848A72-3DD7-42C3-AB6C-2FF2861DA9F6}" type="slidenum">
              <a:rPr lang="it-IT" smtClean="0"/>
              <a:pPr/>
              <a:t>6</a:t>
            </a:fld>
            <a:endParaRPr lang="it-IT"/>
          </a:p>
        </p:txBody>
      </p:sp>
      <p:sp>
        <p:nvSpPr>
          <p:cNvPr id="6" name="Segnaposto testo 2">
            <a:extLst>
              <a:ext uri="{FF2B5EF4-FFF2-40B4-BE49-F238E27FC236}">
                <a16:creationId xmlns:a16="http://schemas.microsoft.com/office/drawing/2014/main" id="{268EB26A-B210-9746-8DC9-0E5CF6133F91}"/>
              </a:ext>
            </a:extLst>
          </p:cNvPr>
          <p:cNvSpPr>
            <a:spLocks noGrp="1"/>
          </p:cNvSpPr>
          <p:nvPr>
            <p:ph idx="1"/>
          </p:nvPr>
        </p:nvSpPr>
        <p:spPr>
          <a:xfrm>
            <a:off x="179512" y="1268760"/>
            <a:ext cx="8964488" cy="4525963"/>
          </a:xfrm>
        </p:spPr>
        <p:txBody>
          <a:bodyPr>
            <a:normAutofit/>
          </a:bodyPr>
          <a:lstStyle/>
          <a:p>
            <a:r>
              <a:rPr lang="it-IT" dirty="0">
                <a:latin typeface="Calibri" panose="020F0502020204030204" pitchFamily="34" charset="0"/>
                <a:cs typeface="Calibri" panose="020F0502020204030204" pitchFamily="34" charset="0"/>
              </a:rPr>
              <a:t>List the RESULTS of </a:t>
            </a:r>
            <a:r>
              <a:rPr lang="it-IT" dirty="0" err="1">
                <a:latin typeface="Calibri" panose="020F0502020204030204" pitchFamily="34" charset="0"/>
                <a:cs typeface="Calibri" panose="020F0502020204030204" pitchFamily="34" charset="0"/>
              </a:rPr>
              <a:t>your</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research</a:t>
            </a:r>
            <a:r>
              <a:rPr lang="it-IT" dirty="0">
                <a:latin typeface="Calibri" panose="020F0502020204030204" pitchFamily="34" charset="0"/>
                <a:cs typeface="Calibri" panose="020F0502020204030204" pitchFamily="34" charset="0"/>
              </a:rPr>
              <a:t>, with </a:t>
            </a:r>
            <a:r>
              <a:rPr lang="it-IT" dirty="0" err="1">
                <a:latin typeface="Calibri" panose="020F0502020204030204" pitchFamily="34" charset="0"/>
                <a:cs typeface="Calibri" panose="020F0502020204030204" pitchFamily="34" charset="0"/>
              </a:rPr>
              <a:t>emphasis</a:t>
            </a:r>
            <a:r>
              <a:rPr lang="it-IT" dirty="0">
                <a:latin typeface="Calibri" panose="020F0502020204030204" pitchFamily="34" charset="0"/>
                <a:cs typeface="Calibri" panose="020F0502020204030204" pitchFamily="34" charset="0"/>
              </a:rPr>
              <a:t> on </a:t>
            </a:r>
            <a:r>
              <a:rPr lang="it-IT" dirty="0" err="1">
                <a:latin typeface="Calibri" panose="020F0502020204030204" pitchFamily="34" charset="0"/>
                <a:cs typeface="Calibri" panose="020F0502020204030204" pitchFamily="34" charset="0"/>
              </a:rPr>
              <a:t>those</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you</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will</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describe</a:t>
            </a:r>
            <a:r>
              <a:rPr lang="it-IT" dirty="0">
                <a:latin typeface="Calibri" panose="020F0502020204030204" pitchFamily="34" charset="0"/>
                <a:cs typeface="Calibri" panose="020F0502020204030204" pitchFamily="34" charset="0"/>
              </a:rPr>
              <a:t> in the </a:t>
            </a:r>
            <a:r>
              <a:rPr lang="it-IT" dirty="0" err="1">
                <a:latin typeface="Calibri" panose="020F0502020204030204" pitchFamily="34" charset="0"/>
                <a:cs typeface="Calibri" panose="020F0502020204030204" pitchFamily="34" charset="0"/>
              </a:rPr>
              <a:t>thesis</a:t>
            </a:r>
            <a:r>
              <a:rPr lang="it-IT" dirty="0">
                <a:latin typeface="Calibri" panose="020F0502020204030204" pitchFamily="34" charset="0"/>
                <a:cs typeface="Calibri" panose="020F0502020204030204" pitchFamily="34" charset="0"/>
              </a:rPr>
              <a:t> to be </a:t>
            </a:r>
            <a:r>
              <a:rPr lang="it-IT" dirty="0" err="1">
                <a:latin typeface="Calibri" panose="020F0502020204030204" pitchFamily="34" charset="0"/>
                <a:cs typeface="Calibri" panose="020F0502020204030204" pitchFamily="34" charset="0"/>
              </a:rPr>
              <a:t>defended</a:t>
            </a:r>
            <a:endParaRPr lang="en-US" i="1" dirty="0">
              <a:latin typeface="Calibri" panose="020F0502020204030204" pitchFamily="34" charset="0"/>
              <a:cs typeface="Calibri" panose="020F0502020204030204" pitchFamily="34" charset="0"/>
            </a:endParaRPr>
          </a:p>
        </p:txBody>
      </p:sp>
      <p:sp>
        <p:nvSpPr>
          <p:cNvPr id="4" name="Segnaposto piè di pagina 3">
            <a:extLst>
              <a:ext uri="{FF2B5EF4-FFF2-40B4-BE49-F238E27FC236}">
                <a16:creationId xmlns:a16="http://schemas.microsoft.com/office/drawing/2014/main" id="{D411ABCC-E2D0-4A7C-B2CE-8A62A039890B}"/>
              </a:ext>
            </a:extLst>
          </p:cNvPr>
          <p:cNvSpPr>
            <a:spLocks noGrp="1"/>
          </p:cNvSpPr>
          <p:nvPr>
            <p:ph type="ftr" sz="quarter" idx="11"/>
          </p:nvPr>
        </p:nvSpPr>
        <p:spPr/>
        <p:txBody>
          <a:bodyPr/>
          <a:lstStyle/>
          <a:p>
            <a:r>
              <a:rPr lang="it-IT" dirty="0" err="1"/>
              <a:t>Name</a:t>
            </a:r>
            <a:r>
              <a:rPr lang="it-IT" dirty="0"/>
              <a:t> </a:t>
            </a:r>
            <a:r>
              <a:rPr lang="it-IT" dirty="0" err="1"/>
              <a:t>Surname</a:t>
            </a:r>
            <a:endParaRPr lang="it-IT" dirty="0"/>
          </a:p>
        </p:txBody>
      </p:sp>
    </p:spTree>
    <p:extLst>
      <p:ext uri="{BB962C8B-B14F-4D97-AF65-F5344CB8AC3E}">
        <p14:creationId xmlns:p14="http://schemas.microsoft.com/office/powerpoint/2010/main" val="3630911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9C14C6-D8AD-3342-B6B1-2E73EACBC045}"/>
              </a:ext>
            </a:extLst>
          </p:cNvPr>
          <p:cNvSpPr>
            <a:spLocks noGrp="1"/>
          </p:cNvSpPr>
          <p:nvPr>
            <p:ph type="title"/>
          </p:nvPr>
        </p:nvSpPr>
        <p:spPr>
          <a:xfrm>
            <a:off x="457200" y="-228600"/>
            <a:ext cx="8229600" cy="1143000"/>
          </a:xfrm>
        </p:spPr>
        <p:txBody>
          <a:bodyPr>
            <a:normAutofit/>
          </a:bodyPr>
          <a:lstStyle/>
          <a:p>
            <a:r>
              <a:rPr lang="en-US" dirty="0">
                <a:solidFill>
                  <a:srgbClr val="0000FF"/>
                </a:solidFill>
              </a:rPr>
              <a:t>Research products</a:t>
            </a:r>
          </a:p>
        </p:txBody>
      </p:sp>
      <p:sp>
        <p:nvSpPr>
          <p:cNvPr id="6" name="Segnaposto numero diapositiva 5">
            <a:extLst>
              <a:ext uri="{FF2B5EF4-FFF2-40B4-BE49-F238E27FC236}">
                <a16:creationId xmlns:a16="http://schemas.microsoft.com/office/drawing/2014/main" id="{B28FFE90-CBFB-1140-A5E8-82D3D95FDE71}"/>
              </a:ext>
            </a:extLst>
          </p:cNvPr>
          <p:cNvSpPr>
            <a:spLocks noGrp="1"/>
          </p:cNvSpPr>
          <p:nvPr>
            <p:ph type="sldNum" sz="quarter" idx="12"/>
          </p:nvPr>
        </p:nvSpPr>
        <p:spPr/>
        <p:txBody>
          <a:bodyPr/>
          <a:lstStyle/>
          <a:p>
            <a:fld id="{26848A72-3DD7-42C3-AB6C-2FF2861DA9F6}" type="slidenum">
              <a:rPr lang="it-IT" smtClean="0"/>
              <a:pPr/>
              <a:t>7</a:t>
            </a:fld>
            <a:endParaRPr lang="it-IT"/>
          </a:p>
        </p:txBody>
      </p:sp>
      <p:graphicFrame>
        <p:nvGraphicFramePr>
          <p:cNvPr id="11" name="Tabella 10">
            <a:extLst>
              <a:ext uri="{FF2B5EF4-FFF2-40B4-BE49-F238E27FC236}">
                <a16:creationId xmlns:a16="http://schemas.microsoft.com/office/drawing/2014/main" id="{C4F983B1-5CD5-EA4A-99F7-32E6325DAC39}"/>
              </a:ext>
            </a:extLst>
          </p:cNvPr>
          <p:cNvGraphicFramePr>
            <a:graphicFrameLocks noGrp="1"/>
          </p:cNvGraphicFramePr>
          <p:nvPr>
            <p:extLst>
              <p:ext uri="{D42A27DB-BD31-4B8C-83A1-F6EECF244321}">
                <p14:modId xmlns:p14="http://schemas.microsoft.com/office/powerpoint/2010/main" val="448708251"/>
              </p:ext>
            </p:extLst>
          </p:nvPr>
        </p:nvGraphicFramePr>
        <p:xfrm>
          <a:off x="121096" y="980728"/>
          <a:ext cx="8915400" cy="2526784"/>
        </p:xfrm>
        <a:graphic>
          <a:graphicData uri="http://schemas.openxmlformats.org/drawingml/2006/table">
            <a:tbl>
              <a:tblPr firstRow="1" firstCol="1" bandRow="1"/>
              <a:tblGrid>
                <a:gridCol w="679376">
                  <a:extLst>
                    <a:ext uri="{9D8B030D-6E8A-4147-A177-3AD203B41FA5}">
                      <a16:colId xmlns:a16="http://schemas.microsoft.com/office/drawing/2014/main" val="1271886467"/>
                    </a:ext>
                  </a:extLst>
                </a:gridCol>
                <a:gridCol w="8236024">
                  <a:extLst>
                    <a:ext uri="{9D8B030D-6E8A-4147-A177-3AD203B41FA5}">
                      <a16:colId xmlns:a16="http://schemas.microsoft.com/office/drawing/2014/main" val="1563750955"/>
                    </a:ext>
                  </a:extLst>
                </a:gridCol>
              </a:tblGrid>
              <a:tr h="936104">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600" dirty="0">
                          <a:effectLst/>
                          <a:latin typeface="Calibri" panose="020F0502020204030204" pitchFamily="34" charset="0"/>
                          <a:ea typeface="Calibri" panose="020F0502020204030204" pitchFamily="34" charset="0"/>
                          <a:cs typeface="Times New Roman" panose="02020603050405020304" pitchFamily="18" charset="0"/>
                        </a:rPr>
                        <a:t>[P1]</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it-IT" sz="1600" dirty="0">
                          <a:latin typeface="Times New Roman"/>
                          <a:ea typeface="Calibri"/>
                          <a:cs typeface="Times New Roman"/>
                        </a:rPr>
                        <a:t>N. Surname1, M. Surname2, </a:t>
                      </a:r>
                    </a:p>
                    <a:p>
                      <a:pPr algn="just">
                        <a:lnSpc>
                          <a:spcPct val="100000"/>
                        </a:lnSpc>
                        <a:spcAft>
                          <a:spcPts val="0"/>
                        </a:spcAft>
                      </a:pPr>
                      <a:r>
                        <a:rPr lang="it-IT" sz="1600" i="1" dirty="0">
                          <a:latin typeface="Times New Roman"/>
                          <a:ea typeface="Calibri"/>
                          <a:cs typeface="Times New Roman"/>
                        </a:rPr>
                        <a:t>Complete </a:t>
                      </a:r>
                      <a:r>
                        <a:rPr lang="it-IT" sz="1600" i="1" dirty="0" err="1">
                          <a:latin typeface="Times New Roman"/>
                          <a:ea typeface="Calibri"/>
                          <a:cs typeface="Times New Roman"/>
                        </a:rPr>
                        <a:t>Paper</a:t>
                      </a:r>
                      <a:r>
                        <a:rPr lang="it-IT" sz="1600" i="1" dirty="0">
                          <a:latin typeface="Times New Roman"/>
                          <a:ea typeface="Calibri"/>
                          <a:cs typeface="Times New Roman"/>
                        </a:rPr>
                        <a:t> Title, </a:t>
                      </a:r>
                    </a:p>
                    <a:p>
                      <a:pPr algn="just">
                        <a:lnSpc>
                          <a:spcPct val="100000"/>
                        </a:lnSpc>
                        <a:spcAft>
                          <a:spcPts val="0"/>
                        </a:spcAft>
                      </a:pPr>
                      <a:r>
                        <a:rPr lang="it-IT" sz="1600" b="1" dirty="0">
                          <a:latin typeface="Times New Roman"/>
                          <a:ea typeface="Calibri"/>
                          <a:cs typeface="Times New Roman"/>
                        </a:rPr>
                        <a:t>International Journal of Complete </a:t>
                      </a:r>
                      <a:r>
                        <a:rPr lang="it-IT" sz="1600" b="1" dirty="0" err="1">
                          <a:latin typeface="Times New Roman"/>
                          <a:ea typeface="Calibri"/>
                          <a:cs typeface="Times New Roman"/>
                        </a:rPr>
                        <a:t>name</a:t>
                      </a:r>
                      <a:r>
                        <a:rPr lang="it-IT" sz="1600" b="1" dirty="0">
                          <a:latin typeface="Times New Roman"/>
                          <a:ea typeface="Calibri"/>
                          <a:cs typeface="Times New Roman"/>
                        </a:rPr>
                        <a:t> of the Journal, </a:t>
                      </a:r>
                    </a:p>
                    <a:p>
                      <a:pPr algn="just">
                        <a:lnSpc>
                          <a:spcPct val="100000"/>
                        </a:lnSpc>
                        <a:spcAft>
                          <a:spcPts val="0"/>
                        </a:spcAft>
                      </a:pPr>
                      <a:r>
                        <a:rPr lang="it-IT" sz="1600" dirty="0">
                          <a:latin typeface="Times New Roman"/>
                          <a:ea typeface="Calibri"/>
                          <a:cs typeface="Times New Roman"/>
                        </a:rPr>
                        <a:t>vol. 62 (4), pp. 1013-1062, 2021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4938674"/>
                  </a:ext>
                </a:extLst>
              </a:tr>
              <a:tr h="792088">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600" dirty="0">
                          <a:effectLst/>
                          <a:latin typeface="Calibri" panose="020F0502020204030204" pitchFamily="34" charset="0"/>
                          <a:ea typeface="Calibri" panose="020F0502020204030204" pitchFamily="34" charset="0"/>
                          <a:cs typeface="Times New Roman" panose="02020603050405020304" pitchFamily="18" charset="0"/>
                        </a:rPr>
                        <a:t>[P2]</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it-IT" sz="1600" dirty="0">
                          <a:latin typeface="Times New Roman"/>
                          <a:ea typeface="Calibri"/>
                          <a:cs typeface="Times New Roman"/>
                        </a:rPr>
                        <a:t>N. Surname1, P. Surname2, </a:t>
                      </a:r>
                      <a:r>
                        <a:rPr lang="it-IT" sz="1600" dirty="0" err="1">
                          <a:latin typeface="Times New Roman"/>
                          <a:ea typeface="Calibri"/>
                          <a:cs typeface="Times New Roman"/>
                        </a:rPr>
                        <a:t>Q</a:t>
                      </a:r>
                      <a:r>
                        <a:rPr lang="it-IT" sz="1600" dirty="0">
                          <a:latin typeface="Times New Roman"/>
                          <a:ea typeface="Calibri"/>
                          <a:cs typeface="Times New Roman"/>
                        </a:rPr>
                        <a:t>. Surname3,</a:t>
                      </a:r>
                    </a:p>
                    <a:p>
                      <a:pPr algn="just">
                        <a:lnSpc>
                          <a:spcPct val="100000"/>
                        </a:lnSpc>
                        <a:spcAft>
                          <a:spcPts val="0"/>
                        </a:spcAft>
                      </a:pPr>
                      <a:r>
                        <a:rPr lang="it-IT" sz="1600" i="1" dirty="0">
                          <a:latin typeface="Times New Roman"/>
                          <a:ea typeface="Calibri"/>
                          <a:cs typeface="Times New Roman"/>
                        </a:rPr>
                        <a:t>Complete </a:t>
                      </a:r>
                      <a:r>
                        <a:rPr lang="it-IT" sz="1600" i="1" dirty="0" err="1">
                          <a:latin typeface="Times New Roman"/>
                          <a:ea typeface="Calibri"/>
                          <a:cs typeface="Times New Roman"/>
                        </a:rPr>
                        <a:t>Paper</a:t>
                      </a:r>
                      <a:r>
                        <a:rPr lang="it-IT" sz="1600" i="1" dirty="0">
                          <a:latin typeface="Times New Roman"/>
                          <a:ea typeface="Calibri"/>
                          <a:cs typeface="Times New Roman"/>
                        </a:rPr>
                        <a:t> Title, </a:t>
                      </a:r>
                    </a:p>
                    <a:p>
                      <a:pPr algn="just">
                        <a:lnSpc>
                          <a:spcPct val="100000"/>
                        </a:lnSpc>
                        <a:spcAft>
                          <a:spcPts val="0"/>
                        </a:spcAft>
                      </a:pPr>
                      <a:r>
                        <a:rPr lang="it-IT" sz="1600" b="1" dirty="0">
                          <a:latin typeface="Times New Roman"/>
                          <a:ea typeface="Calibri"/>
                          <a:cs typeface="Times New Roman"/>
                        </a:rPr>
                        <a:t>International Conference on …, </a:t>
                      </a:r>
                    </a:p>
                    <a:p>
                      <a:pPr algn="just">
                        <a:lnSpc>
                          <a:spcPct val="100000"/>
                        </a:lnSpc>
                        <a:spcAft>
                          <a:spcPts val="0"/>
                        </a:spcAft>
                      </a:pPr>
                      <a:r>
                        <a:rPr lang="it-IT" sz="1600" dirty="0">
                          <a:latin typeface="Times New Roman"/>
                          <a:ea typeface="Calibri"/>
                          <a:cs typeface="Times New Roman"/>
                        </a:rPr>
                        <a:t>Location, State, Apr. 2017, pp. 1013-1062, IEEE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2829751"/>
                  </a:ext>
                </a:extLst>
              </a:tr>
              <a:tr h="576064">
                <a:tc>
                  <a:txBody>
                    <a:bodyPr/>
                    <a:lstStyle/>
                    <a:p>
                      <a:pPr algn="ctr">
                        <a:lnSpc>
                          <a:spcPct val="115000"/>
                        </a:lnSpc>
                        <a:spcAft>
                          <a:spcPts val="0"/>
                        </a:spcAft>
                      </a:pPr>
                      <a:r>
                        <a:rPr lang="mr-IN" sz="1600" dirty="0">
                          <a:effectLst/>
                          <a:latin typeface="Calibri" panose="020F0502020204030204" pitchFamily="34" charset="0"/>
                          <a:ea typeface="Calibri" panose="020F0502020204030204" pitchFamily="34" charset="0"/>
                          <a:cs typeface="Times New Roman" panose="02020603050405020304" pitchFamily="18" charset="0"/>
                        </a:rPr>
                        <a:t>…</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it-IT" sz="16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7675237"/>
                  </a:ext>
                </a:extLst>
              </a:tr>
            </a:tbl>
          </a:graphicData>
        </a:graphic>
      </p:graphicFrame>
      <p:sp>
        <p:nvSpPr>
          <p:cNvPr id="4" name="Segnaposto piè di pagina 3">
            <a:extLst>
              <a:ext uri="{FF2B5EF4-FFF2-40B4-BE49-F238E27FC236}">
                <a16:creationId xmlns:a16="http://schemas.microsoft.com/office/drawing/2014/main" id="{634F43F1-6F8F-4B72-9E1C-CA2DFDF030D6}"/>
              </a:ext>
            </a:extLst>
          </p:cNvPr>
          <p:cNvSpPr>
            <a:spLocks noGrp="1"/>
          </p:cNvSpPr>
          <p:nvPr>
            <p:ph type="ftr" sz="quarter" idx="11"/>
          </p:nvPr>
        </p:nvSpPr>
        <p:spPr/>
        <p:txBody>
          <a:bodyPr/>
          <a:lstStyle/>
          <a:p>
            <a:r>
              <a:rPr lang="it-IT"/>
              <a:t>Name Surname</a:t>
            </a:r>
          </a:p>
        </p:txBody>
      </p:sp>
      <p:sp>
        <p:nvSpPr>
          <p:cNvPr id="3" name="CasellaDiTesto 2">
            <a:extLst>
              <a:ext uri="{FF2B5EF4-FFF2-40B4-BE49-F238E27FC236}">
                <a16:creationId xmlns:a16="http://schemas.microsoft.com/office/drawing/2014/main" id="{258CD30C-AD02-6843-BA75-B7215CA27329}"/>
              </a:ext>
            </a:extLst>
          </p:cNvPr>
          <p:cNvSpPr txBox="1"/>
          <p:nvPr/>
        </p:nvSpPr>
        <p:spPr>
          <a:xfrm>
            <a:off x="179512" y="4650631"/>
            <a:ext cx="8568952" cy="1200329"/>
          </a:xfrm>
          <a:prstGeom prst="rect">
            <a:avLst/>
          </a:prstGeom>
          <a:noFill/>
        </p:spPr>
        <p:txBody>
          <a:bodyPr wrap="square" rtlCol="0">
            <a:spAutoFit/>
          </a:bodyPr>
          <a:lstStyle/>
          <a:p>
            <a:r>
              <a:rPr lang="en-US" sz="2400" b="1" dirty="0">
                <a:solidFill>
                  <a:srgbClr val="FF0000"/>
                </a:solidFill>
                <a:latin typeface="Calibri" panose="020F0502020204030204" pitchFamily="34" charset="0"/>
                <a:cs typeface="Calibri" panose="020F0502020204030204" pitchFamily="34" charset="0"/>
              </a:rPr>
              <a:t>This slide is intended mainly for record: Do not waste time to present it during your 3</a:t>
            </a:r>
            <a:r>
              <a:rPr lang="en-US" sz="2400" b="1" baseline="30000" dirty="0">
                <a:solidFill>
                  <a:srgbClr val="FF0000"/>
                </a:solidFill>
                <a:latin typeface="Calibri" panose="020F0502020204030204" pitchFamily="34" charset="0"/>
                <a:cs typeface="Calibri" panose="020F0502020204030204" pitchFamily="34" charset="0"/>
              </a:rPr>
              <a:t>rd</a:t>
            </a:r>
            <a:r>
              <a:rPr lang="en-US" sz="2400" b="1" dirty="0">
                <a:solidFill>
                  <a:srgbClr val="FF0000"/>
                </a:solidFill>
                <a:latin typeface="Calibri" panose="020F0502020204030204" pitchFamily="34" charset="0"/>
                <a:cs typeface="Calibri" panose="020F0502020204030204" pitchFamily="34" charset="0"/>
              </a:rPr>
              <a:t> year final presentation </a:t>
            </a:r>
          </a:p>
          <a:p>
            <a:endParaRPr lang="it-IT" sz="2400" dirty="0"/>
          </a:p>
        </p:txBody>
      </p:sp>
    </p:spTree>
    <p:extLst>
      <p:ext uri="{BB962C8B-B14F-4D97-AF65-F5344CB8AC3E}">
        <p14:creationId xmlns:p14="http://schemas.microsoft.com/office/powerpoint/2010/main" val="2489652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611998-754C-EC48-AB86-AD6160B88313}"/>
              </a:ext>
            </a:extLst>
          </p:cNvPr>
          <p:cNvSpPr>
            <a:spLocks noGrp="1"/>
          </p:cNvSpPr>
          <p:nvPr>
            <p:ph type="title"/>
          </p:nvPr>
        </p:nvSpPr>
        <p:spPr>
          <a:xfrm>
            <a:off x="467544" y="0"/>
            <a:ext cx="8229600" cy="1143000"/>
          </a:xfrm>
        </p:spPr>
        <p:txBody>
          <a:bodyPr/>
          <a:lstStyle/>
          <a:p>
            <a:r>
              <a:rPr lang="en-US" dirty="0">
                <a:solidFill>
                  <a:srgbClr val="0000FF"/>
                </a:solidFill>
              </a:rPr>
              <a:t>PhD thesis overview</a:t>
            </a:r>
          </a:p>
        </p:txBody>
      </p:sp>
      <p:sp>
        <p:nvSpPr>
          <p:cNvPr id="5" name="Segnaposto numero diapositiva 4">
            <a:extLst>
              <a:ext uri="{FF2B5EF4-FFF2-40B4-BE49-F238E27FC236}">
                <a16:creationId xmlns:a16="http://schemas.microsoft.com/office/drawing/2014/main" id="{D3AA0075-0CB9-9245-8EBC-E236887C9D2F}"/>
              </a:ext>
            </a:extLst>
          </p:cNvPr>
          <p:cNvSpPr>
            <a:spLocks noGrp="1"/>
          </p:cNvSpPr>
          <p:nvPr>
            <p:ph type="sldNum" sz="quarter" idx="12"/>
          </p:nvPr>
        </p:nvSpPr>
        <p:spPr/>
        <p:txBody>
          <a:bodyPr/>
          <a:lstStyle/>
          <a:p>
            <a:fld id="{26848A72-3DD7-42C3-AB6C-2FF2861DA9F6}" type="slidenum">
              <a:rPr lang="it-IT" smtClean="0"/>
              <a:pPr/>
              <a:t>8</a:t>
            </a:fld>
            <a:endParaRPr lang="it-IT"/>
          </a:p>
        </p:txBody>
      </p:sp>
      <p:sp>
        <p:nvSpPr>
          <p:cNvPr id="6" name="Segnaposto testo 2">
            <a:extLst>
              <a:ext uri="{FF2B5EF4-FFF2-40B4-BE49-F238E27FC236}">
                <a16:creationId xmlns:a16="http://schemas.microsoft.com/office/drawing/2014/main" id="{268EB26A-B210-9746-8DC9-0E5CF6133F91}"/>
              </a:ext>
            </a:extLst>
          </p:cNvPr>
          <p:cNvSpPr>
            <a:spLocks noGrp="1"/>
          </p:cNvSpPr>
          <p:nvPr>
            <p:ph idx="1"/>
          </p:nvPr>
        </p:nvSpPr>
        <p:spPr>
          <a:xfrm>
            <a:off x="179512" y="1052736"/>
            <a:ext cx="8964488" cy="4525963"/>
          </a:xfrm>
        </p:spPr>
        <p:txBody>
          <a:bodyPr>
            <a:normAutofit lnSpcReduction="10000"/>
          </a:bodyPr>
          <a:lstStyle/>
          <a:p>
            <a:r>
              <a:rPr lang="en-US" dirty="0">
                <a:latin typeface="Calibri" panose="020F0502020204030204" pitchFamily="34" charset="0"/>
                <a:cs typeface="Calibri" panose="020F0502020204030204" pitchFamily="34" charset="0"/>
              </a:rPr>
              <a:t>Problem statement (of your own research activity described in the thesis)</a:t>
            </a:r>
          </a:p>
          <a:p>
            <a:pPr marL="457200" lvl="1" indent="0">
              <a:buNone/>
            </a:pPr>
            <a:r>
              <a:rPr lang="it-IT" i="1" dirty="0">
                <a:latin typeface="Calibri" panose="020F0502020204030204" pitchFamily="34" charset="0"/>
                <a:cs typeface="Calibri" panose="020F0502020204030204" pitchFamily="34" charset="0"/>
              </a:rPr>
              <a:t>(</a:t>
            </a:r>
            <a:r>
              <a:rPr lang="it-IT" i="1" dirty="0" err="1">
                <a:latin typeface="Calibri" panose="020F0502020204030204" pitchFamily="34" charset="0"/>
                <a:cs typeface="Calibri" panose="020F0502020204030204" pitchFamily="34" charset="0"/>
              </a:rPr>
              <a:t>Describe</a:t>
            </a:r>
            <a:r>
              <a:rPr lang="it-IT" i="1" dirty="0">
                <a:latin typeface="Calibri" panose="020F0502020204030204" pitchFamily="34" charset="0"/>
                <a:cs typeface="Calibri" panose="020F0502020204030204" pitchFamily="34" charset="0"/>
              </a:rPr>
              <a:t> the </a:t>
            </a:r>
            <a:r>
              <a:rPr lang="it-IT" i="1" dirty="0" err="1">
                <a:latin typeface="Calibri" panose="020F0502020204030204" pitchFamily="34" charset="0"/>
                <a:cs typeface="Calibri" panose="020F0502020204030204" pitchFamily="34" charset="0"/>
              </a:rPr>
              <a:t>problem</a:t>
            </a:r>
            <a:r>
              <a:rPr lang="it-IT" i="1" dirty="0">
                <a:latin typeface="Calibri" panose="020F0502020204030204" pitchFamily="34" charset="0"/>
                <a:cs typeface="Calibri" panose="020F0502020204030204" pitchFamily="34" charset="0"/>
              </a:rPr>
              <a:t> in </a:t>
            </a:r>
            <a:r>
              <a:rPr lang="it-IT" i="1" dirty="0" err="1">
                <a:latin typeface="Calibri" panose="020F0502020204030204" pitchFamily="34" charset="0"/>
                <a:cs typeface="Calibri" panose="020F0502020204030204" pitchFamily="34" charset="0"/>
              </a:rPr>
              <a:t>as</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few</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words</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as</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possible</a:t>
            </a:r>
            <a:r>
              <a:rPr lang="it-IT" i="1" dirty="0">
                <a:latin typeface="Calibri" panose="020F0502020204030204" pitchFamily="34" charset="0"/>
                <a:cs typeface="Calibri" panose="020F0502020204030204" pitchFamily="34" charset="0"/>
              </a:rPr>
              <a:t>.</a:t>
            </a:r>
          </a:p>
          <a:p>
            <a:pPr marL="457200" lvl="1" indent="0">
              <a:buNone/>
            </a:pPr>
            <a:r>
              <a:rPr lang="it-IT" i="1" dirty="0" err="1">
                <a:latin typeface="Calibri" panose="020F0502020204030204" pitchFamily="34" charset="0"/>
                <a:cs typeface="Calibri" panose="020F0502020204030204" pitchFamily="34" charset="0"/>
              </a:rPr>
              <a:t>Make</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it</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clear</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why</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it</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is</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important</a:t>
            </a:r>
            <a:r>
              <a:rPr lang="it-IT" i="1" dirty="0">
                <a:latin typeface="Calibri" panose="020F0502020204030204" pitchFamily="34" charset="0"/>
                <a:cs typeface="Calibri" panose="020F0502020204030204" pitchFamily="34" charset="0"/>
              </a:rPr>
              <a:t>, and for </a:t>
            </a:r>
            <a:r>
              <a:rPr lang="it-IT" i="1" dirty="0" err="1">
                <a:latin typeface="Calibri" panose="020F0502020204030204" pitchFamily="34" charset="0"/>
                <a:cs typeface="Calibri" panose="020F0502020204030204" pitchFamily="34" charset="0"/>
              </a:rPr>
              <a:t>whom</a:t>
            </a:r>
            <a:r>
              <a:rPr lang="it-IT" i="1" dirty="0">
                <a:latin typeface="Calibri" panose="020F0502020204030204" pitchFamily="34" charset="0"/>
                <a:cs typeface="Calibri" panose="020F0502020204030204" pitchFamily="34" charset="0"/>
              </a:rPr>
              <a:t>)</a:t>
            </a:r>
            <a:endParaRPr lang="en-US" i="1"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Objective</a:t>
            </a:r>
          </a:p>
          <a:p>
            <a:pPr marL="457200" lvl="1" indent="0">
              <a:buNone/>
            </a:pPr>
            <a:r>
              <a:rPr lang="it-IT" i="1" dirty="0">
                <a:latin typeface="Calibri" panose="020F0502020204030204" pitchFamily="34" charset="0"/>
                <a:cs typeface="Calibri" panose="020F0502020204030204" pitchFamily="34" charset="0"/>
              </a:rPr>
              <a:t>(</a:t>
            </a:r>
            <a:r>
              <a:rPr lang="it-IT" i="1" dirty="0" err="1">
                <a:latin typeface="Calibri" panose="020F0502020204030204" pitchFamily="34" charset="0"/>
                <a:cs typeface="Calibri" panose="020F0502020204030204" pitchFamily="34" charset="0"/>
              </a:rPr>
              <a:t>Describe</a:t>
            </a:r>
            <a:r>
              <a:rPr lang="it-IT" i="1" dirty="0">
                <a:latin typeface="Calibri" panose="020F0502020204030204" pitchFamily="34" charset="0"/>
                <a:cs typeface="Calibri" panose="020F0502020204030204" pitchFamily="34" charset="0"/>
              </a:rPr>
              <a:t> the </a:t>
            </a:r>
            <a:r>
              <a:rPr lang="it-IT" i="1" dirty="0" err="1">
                <a:latin typeface="Calibri" panose="020F0502020204030204" pitchFamily="34" charset="0"/>
                <a:cs typeface="Calibri" panose="020F0502020204030204" pitchFamily="34" charset="0"/>
              </a:rPr>
              <a:t>solution</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you</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proposed</a:t>
            </a:r>
            <a:r>
              <a:rPr lang="it-IT" i="1" dirty="0">
                <a:latin typeface="Calibri" panose="020F0502020204030204" pitchFamily="34" charset="0"/>
                <a:cs typeface="Calibri" panose="020F0502020204030204" pitchFamily="34" charset="0"/>
              </a:rPr>
              <a:t> to the </a:t>
            </a:r>
            <a:r>
              <a:rPr lang="it-IT" i="1" dirty="0" err="1">
                <a:latin typeface="Calibri" panose="020F0502020204030204" pitchFamily="34" charset="0"/>
                <a:cs typeface="Calibri" panose="020F0502020204030204" pitchFamily="34" charset="0"/>
              </a:rPr>
              <a:t>problem</a:t>
            </a:r>
            <a:r>
              <a:rPr lang="it-IT" i="1" dirty="0">
                <a:latin typeface="Calibri" panose="020F0502020204030204" pitchFamily="34" charset="0"/>
                <a:cs typeface="Calibri" panose="020F0502020204030204" pitchFamily="34" charset="0"/>
              </a:rPr>
              <a:t>)</a:t>
            </a:r>
            <a:endParaRPr lang="en-US" i="1"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Methodology</a:t>
            </a:r>
          </a:p>
          <a:p>
            <a:pPr marL="457200" lvl="1" indent="0">
              <a:buNone/>
            </a:pPr>
            <a:r>
              <a:rPr lang="it-IT" i="1" dirty="0">
                <a:latin typeface="Calibri" panose="020F0502020204030204" pitchFamily="34" charset="0"/>
                <a:cs typeface="Calibri" panose="020F0502020204030204" pitchFamily="34" charset="0"/>
              </a:rPr>
              <a:t>(</a:t>
            </a:r>
            <a:r>
              <a:rPr lang="it-IT" i="1" dirty="0" err="1">
                <a:latin typeface="Calibri" panose="020F0502020204030204" pitchFamily="34" charset="0"/>
                <a:cs typeface="Calibri" panose="020F0502020204030204" pitchFamily="34" charset="0"/>
              </a:rPr>
              <a:t>Describe</a:t>
            </a:r>
            <a:r>
              <a:rPr lang="it-IT" i="1" dirty="0">
                <a:latin typeface="Calibri" panose="020F0502020204030204" pitchFamily="34" charset="0"/>
                <a:cs typeface="Calibri" panose="020F0502020204030204" pitchFamily="34" charset="0"/>
              </a:rPr>
              <a:t> the scientific </a:t>
            </a:r>
            <a:r>
              <a:rPr lang="it-IT" i="1" dirty="0" err="1">
                <a:latin typeface="Calibri" panose="020F0502020204030204" pitchFamily="34" charset="0"/>
                <a:cs typeface="Calibri" panose="020F0502020204030204" pitchFamily="34" charset="0"/>
              </a:rPr>
              <a:t>approach</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used</a:t>
            </a:r>
            <a:r>
              <a:rPr lang="it-IT" i="1" dirty="0">
                <a:latin typeface="Calibri" panose="020F0502020204030204" pitchFamily="34" charset="0"/>
                <a:cs typeface="Calibri" panose="020F0502020204030204" pitchFamily="34" charset="0"/>
              </a:rPr>
              <a:t> to </a:t>
            </a:r>
            <a:r>
              <a:rPr lang="it-IT" i="1" dirty="0" err="1">
                <a:latin typeface="Calibri" panose="020F0502020204030204" pitchFamily="34" charset="0"/>
                <a:cs typeface="Calibri" panose="020F0502020204030204" pitchFamily="34" charset="0"/>
              </a:rPr>
              <a:t>pursue</a:t>
            </a:r>
            <a:r>
              <a:rPr lang="it-IT" i="1" dirty="0">
                <a:latin typeface="Calibri" panose="020F0502020204030204" pitchFamily="34" charset="0"/>
                <a:cs typeface="Calibri" panose="020F0502020204030204" pitchFamily="34" charset="0"/>
              </a:rPr>
              <a:t>/</a:t>
            </a:r>
            <a:r>
              <a:rPr lang="it-IT" i="1" dirty="0" err="1">
                <a:latin typeface="Calibri" panose="020F0502020204030204" pitchFamily="34" charset="0"/>
                <a:cs typeface="Calibri" panose="020F0502020204030204" pitchFamily="34" charset="0"/>
              </a:rPr>
              <a:t>build</a:t>
            </a:r>
            <a:r>
              <a:rPr lang="it-IT" i="1" dirty="0">
                <a:latin typeface="Calibri" panose="020F0502020204030204" pitchFamily="34" charset="0"/>
                <a:cs typeface="Calibri" panose="020F0502020204030204" pitchFamily="34" charset="0"/>
              </a:rPr>
              <a:t> and validate the </a:t>
            </a:r>
            <a:r>
              <a:rPr lang="it-IT" i="1" dirty="0" err="1">
                <a:latin typeface="Calibri" panose="020F0502020204030204" pitchFamily="34" charset="0"/>
                <a:cs typeface="Calibri" panose="020F0502020204030204" pitchFamily="34" charset="0"/>
              </a:rPr>
              <a:t>proposed</a:t>
            </a:r>
            <a:r>
              <a:rPr lang="it-IT" i="1" dirty="0">
                <a:latin typeface="Calibri" panose="020F0502020204030204" pitchFamily="34" charset="0"/>
                <a:cs typeface="Calibri" panose="020F0502020204030204" pitchFamily="34" charset="0"/>
              </a:rPr>
              <a:t> </a:t>
            </a:r>
            <a:r>
              <a:rPr lang="it-IT" i="1" dirty="0" err="1">
                <a:latin typeface="Calibri" panose="020F0502020204030204" pitchFamily="34" charset="0"/>
                <a:cs typeface="Calibri" panose="020F0502020204030204" pitchFamily="34" charset="0"/>
              </a:rPr>
              <a:t>solution</a:t>
            </a:r>
            <a:r>
              <a:rPr lang="it-IT" i="1" dirty="0">
                <a:latin typeface="Calibri" panose="020F0502020204030204" pitchFamily="34" charset="0"/>
                <a:cs typeface="Calibri" panose="020F0502020204030204" pitchFamily="34" charset="0"/>
              </a:rPr>
              <a:t>)</a:t>
            </a:r>
            <a:endParaRPr lang="en-US" i="1" dirty="0">
              <a:latin typeface="Calibri" panose="020F0502020204030204" pitchFamily="34" charset="0"/>
              <a:cs typeface="Calibri" panose="020F0502020204030204" pitchFamily="34" charset="0"/>
            </a:endParaRPr>
          </a:p>
        </p:txBody>
      </p:sp>
      <p:sp>
        <p:nvSpPr>
          <p:cNvPr id="4" name="Segnaposto piè di pagina 3">
            <a:extLst>
              <a:ext uri="{FF2B5EF4-FFF2-40B4-BE49-F238E27FC236}">
                <a16:creationId xmlns:a16="http://schemas.microsoft.com/office/drawing/2014/main" id="{D411ABCC-E2D0-4A7C-B2CE-8A62A039890B}"/>
              </a:ext>
            </a:extLst>
          </p:cNvPr>
          <p:cNvSpPr>
            <a:spLocks noGrp="1"/>
          </p:cNvSpPr>
          <p:nvPr>
            <p:ph type="ftr" sz="quarter" idx="11"/>
          </p:nvPr>
        </p:nvSpPr>
        <p:spPr/>
        <p:txBody>
          <a:bodyPr/>
          <a:lstStyle/>
          <a:p>
            <a:r>
              <a:rPr lang="it-IT" dirty="0" err="1"/>
              <a:t>Name</a:t>
            </a:r>
            <a:r>
              <a:rPr lang="it-IT" dirty="0"/>
              <a:t> </a:t>
            </a:r>
            <a:r>
              <a:rPr lang="it-IT" dirty="0" err="1"/>
              <a:t>Surname</a:t>
            </a:r>
            <a:endParaRPr lang="it-IT" dirty="0"/>
          </a:p>
        </p:txBody>
      </p:sp>
      <p:sp>
        <p:nvSpPr>
          <p:cNvPr id="7" name="CasellaDiTesto 6">
            <a:extLst>
              <a:ext uri="{FF2B5EF4-FFF2-40B4-BE49-F238E27FC236}">
                <a16:creationId xmlns:a16="http://schemas.microsoft.com/office/drawing/2014/main" id="{D906EC6D-A684-3C4B-AFE5-5F9C6E53800A}"/>
              </a:ext>
            </a:extLst>
          </p:cNvPr>
          <p:cNvSpPr txBox="1"/>
          <p:nvPr/>
        </p:nvSpPr>
        <p:spPr>
          <a:xfrm>
            <a:off x="186738" y="5475373"/>
            <a:ext cx="8633734" cy="1200329"/>
          </a:xfrm>
          <a:prstGeom prst="rect">
            <a:avLst/>
          </a:prstGeom>
          <a:noFill/>
        </p:spPr>
        <p:txBody>
          <a:bodyPr wrap="square" rtlCol="0">
            <a:spAutoFit/>
          </a:bodyPr>
          <a:lstStyle/>
          <a:p>
            <a:r>
              <a:rPr lang="en-US" sz="2400" b="1" dirty="0">
                <a:solidFill>
                  <a:srgbClr val="FF0000"/>
                </a:solidFill>
                <a:latin typeface="Calibri" panose="020F0502020204030204" pitchFamily="34" charset="0"/>
                <a:cs typeface="Calibri" panose="020F0502020204030204" pitchFamily="34" charset="0"/>
              </a:rPr>
              <a:t>The slides on your thesis are the most important ones to gather feedback in view of the defense </a:t>
            </a:r>
          </a:p>
          <a:p>
            <a:endParaRPr lang="it-IT" sz="2400" dirty="0"/>
          </a:p>
        </p:txBody>
      </p:sp>
    </p:spTree>
    <p:extLst>
      <p:ext uri="{BB962C8B-B14F-4D97-AF65-F5344CB8AC3E}">
        <p14:creationId xmlns:p14="http://schemas.microsoft.com/office/powerpoint/2010/main" val="4044381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611998-754C-EC48-AB86-AD6160B88313}"/>
              </a:ext>
            </a:extLst>
          </p:cNvPr>
          <p:cNvSpPr>
            <a:spLocks noGrp="1"/>
          </p:cNvSpPr>
          <p:nvPr>
            <p:ph type="title"/>
          </p:nvPr>
        </p:nvSpPr>
        <p:spPr>
          <a:xfrm>
            <a:off x="467544" y="0"/>
            <a:ext cx="8229600" cy="1143000"/>
          </a:xfrm>
        </p:spPr>
        <p:txBody>
          <a:bodyPr/>
          <a:lstStyle/>
          <a:p>
            <a:r>
              <a:rPr lang="en-US" dirty="0">
                <a:solidFill>
                  <a:srgbClr val="0000FF"/>
                </a:solidFill>
              </a:rPr>
              <a:t>PhD thesis</a:t>
            </a:r>
          </a:p>
        </p:txBody>
      </p:sp>
      <p:sp>
        <p:nvSpPr>
          <p:cNvPr id="5" name="Segnaposto numero diapositiva 4">
            <a:extLst>
              <a:ext uri="{FF2B5EF4-FFF2-40B4-BE49-F238E27FC236}">
                <a16:creationId xmlns:a16="http://schemas.microsoft.com/office/drawing/2014/main" id="{D3AA0075-0CB9-9245-8EBC-E236887C9D2F}"/>
              </a:ext>
            </a:extLst>
          </p:cNvPr>
          <p:cNvSpPr>
            <a:spLocks noGrp="1"/>
          </p:cNvSpPr>
          <p:nvPr>
            <p:ph type="sldNum" sz="quarter" idx="12"/>
          </p:nvPr>
        </p:nvSpPr>
        <p:spPr/>
        <p:txBody>
          <a:bodyPr/>
          <a:lstStyle/>
          <a:p>
            <a:fld id="{26848A72-3DD7-42C3-AB6C-2FF2861DA9F6}" type="slidenum">
              <a:rPr lang="it-IT" smtClean="0"/>
              <a:pPr/>
              <a:t>9</a:t>
            </a:fld>
            <a:endParaRPr lang="it-IT"/>
          </a:p>
        </p:txBody>
      </p:sp>
      <p:sp>
        <p:nvSpPr>
          <p:cNvPr id="6" name="Segnaposto testo 2">
            <a:extLst>
              <a:ext uri="{FF2B5EF4-FFF2-40B4-BE49-F238E27FC236}">
                <a16:creationId xmlns:a16="http://schemas.microsoft.com/office/drawing/2014/main" id="{268EB26A-B210-9746-8DC9-0E5CF6133F91}"/>
              </a:ext>
            </a:extLst>
          </p:cNvPr>
          <p:cNvSpPr>
            <a:spLocks noGrp="1"/>
          </p:cNvSpPr>
          <p:nvPr>
            <p:ph idx="1"/>
          </p:nvPr>
        </p:nvSpPr>
        <p:spPr>
          <a:xfrm>
            <a:off x="179512" y="1052736"/>
            <a:ext cx="8964488" cy="4525963"/>
          </a:xfrm>
        </p:spPr>
        <p:txBody>
          <a:bodyPr>
            <a:normAutofit fontScale="85000" lnSpcReduction="20000"/>
          </a:bodyPr>
          <a:lstStyle/>
          <a:p>
            <a:r>
              <a:rPr lang="it-IT" dirty="0" err="1">
                <a:latin typeface="Calibri" panose="020F0502020204030204" pitchFamily="34" charset="0"/>
                <a:cs typeface="Calibri" panose="020F0502020204030204" pitchFamily="34" charset="0"/>
              </a:rPr>
              <a:t>Present</a:t>
            </a:r>
            <a:r>
              <a:rPr lang="it-IT" dirty="0">
                <a:latin typeface="Calibri" panose="020F0502020204030204" pitchFamily="34" charset="0"/>
                <a:cs typeface="Calibri" panose="020F0502020204030204" pitchFamily="34" charset="0"/>
              </a:rPr>
              <a:t> the scientific </a:t>
            </a:r>
            <a:r>
              <a:rPr lang="it-IT" dirty="0" err="1">
                <a:latin typeface="Calibri" panose="020F0502020204030204" pitchFamily="34" charset="0"/>
                <a:cs typeface="Calibri" panose="020F0502020204030204" pitchFamily="34" charset="0"/>
              </a:rPr>
              <a:t>proposal</a:t>
            </a:r>
            <a:r>
              <a:rPr lang="it-IT" dirty="0">
                <a:latin typeface="Calibri" panose="020F0502020204030204" pitchFamily="34" charset="0"/>
                <a:cs typeface="Calibri" panose="020F0502020204030204" pitchFamily="34" charset="0"/>
              </a:rPr>
              <a:t> and the </a:t>
            </a:r>
            <a:r>
              <a:rPr lang="it-IT" dirty="0" err="1">
                <a:latin typeface="Calibri" panose="020F0502020204030204" pitchFamily="34" charset="0"/>
                <a:cs typeface="Calibri" panose="020F0502020204030204" pitchFamily="34" charset="0"/>
              </a:rPr>
              <a:t>results</a:t>
            </a:r>
            <a:r>
              <a:rPr lang="it-IT" dirty="0">
                <a:latin typeface="Calibri" panose="020F0502020204030204" pitchFamily="34" charset="0"/>
                <a:cs typeface="Calibri" panose="020F0502020204030204" pitchFamily="34" charset="0"/>
              </a:rPr>
              <a:t> of </a:t>
            </a:r>
            <a:r>
              <a:rPr lang="it-IT" dirty="0" err="1">
                <a:latin typeface="Calibri" panose="020F0502020204030204" pitchFamily="34" charset="0"/>
                <a:cs typeface="Calibri" panose="020F0502020204030204" pitchFamily="34" charset="0"/>
              </a:rPr>
              <a:t>your</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own</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thesis</a:t>
            </a:r>
            <a:endParaRPr lang="it-IT" dirty="0">
              <a:latin typeface="Calibri" panose="020F0502020204030204" pitchFamily="34" charset="0"/>
              <a:cs typeface="Calibri" panose="020F0502020204030204" pitchFamily="34" charset="0"/>
            </a:endParaRPr>
          </a:p>
          <a:p>
            <a:r>
              <a:rPr lang="it-IT" dirty="0" err="1">
                <a:latin typeface="Calibri" panose="020F0502020204030204" pitchFamily="34" charset="0"/>
                <a:cs typeface="Calibri" panose="020F0502020204030204" pitchFamily="34" charset="0"/>
              </a:rPr>
              <a:t>Strive</a:t>
            </a:r>
            <a:r>
              <a:rPr lang="it-IT" dirty="0">
                <a:latin typeface="Calibri" panose="020F0502020204030204" pitchFamily="34" charset="0"/>
                <a:cs typeface="Calibri" panose="020F0502020204030204" pitchFamily="34" charset="0"/>
              </a:rPr>
              <a:t> to be </a:t>
            </a:r>
            <a:r>
              <a:rPr lang="it-IT" dirty="0" err="1">
                <a:latin typeface="Calibri" panose="020F0502020204030204" pitchFamily="34" charset="0"/>
                <a:cs typeface="Calibri" panose="020F0502020204030204" pitchFamily="34" charset="0"/>
              </a:rPr>
              <a:t>convincing</a:t>
            </a:r>
            <a:r>
              <a:rPr lang="it-IT" dirty="0">
                <a:latin typeface="Calibri" panose="020F0502020204030204" pitchFamily="34" charset="0"/>
                <a:cs typeface="Calibri" panose="020F0502020204030204" pitchFamily="34" charset="0"/>
              </a:rPr>
              <a:t> on </a:t>
            </a:r>
            <a:r>
              <a:rPr lang="it-IT" dirty="0" err="1">
                <a:latin typeface="Calibri" panose="020F0502020204030204" pitchFamily="34" charset="0"/>
                <a:cs typeface="Calibri" panose="020F0502020204030204" pitchFamily="34" charset="0"/>
              </a:rPr>
              <a:t>why</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it</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is</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original</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wrt</a:t>
            </a:r>
            <a:r>
              <a:rPr lang="it-IT" dirty="0">
                <a:latin typeface="Calibri" panose="020F0502020204030204" pitchFamily="34" charset="0"/>
                <a:cs typeface="Calibri" panose="020F0502020204030204" pitchFamily="34" charset="0"/>
              </a:rPr>
              <a:t> the </a:t>
            </a:r>
            <a:r>
              <a:rPr lang="it-IT" dirty="0" err="1">
                <a:latin typeface="Calibri" panose="020F0502020204030204" pitchFamily="34" charset="0"/>
                <a:cs typeface="Calibri" panose="020F0502020204030204" pitchFamily="34" charset="0"/>
              </a:rPr>
              <a:t>literature</a:t>
            </a:r>
            <a:r>
              <a:rPr lang="it-IT" dirty="0">
                <a:latin typeface="Calibri" panose="020F0502020204030204" pitchFamily="34" charset="0"/>
                <a:cs typeface="Calibri" panose="020F0502020204030204" pitchFamily="34" charset="0"/>
              </a:rPr>
              <a:t>)</a:t>
            </a:r>
          </a:p>
          <a:p>
            <a:r>
              <a:rPr lang="it-IT" dirty="0" err="1">
                <a:latin typeface="Calibri" panose="020F0502020204030204" pitchFamily="34" charset="0"/>
                <a:cs typeface="Calibri" panose="020F0502020204030204" pitchFamily="34" charset="0"/>
              </a:rPr>
              <a:t>Strive</a:t>
            </a:r>
            <a:r>
              <a:rPr lang="it-IT" dirty="0">
                <a:latin typeface="Calibri" panose="020F0502020204030204" pitchFamily="34" charset="0"/>
                <a:cs typeface="Calibri" panose="020F0502020204030204" pitchFamily="34" charset="0"/>
              </a:rPr>
              <a:t> to be </a:t>
            </a:r>
            <a:r>
              <a:rPr lang="it-IT" dirty="0" err="1">
                <a:latin typeface="Calibri" panose="020F0502020204030204" pitchFamily="34" charset="0"/>
                <a:cs typeface="Calibri" panose="020F0502020204030204" pitchFamily="34" charset="0"/>
              </a:rPr>
              <a:t>convincing</a:t>
            </a:r>
            <a:r>
              <a:rPr lang="it-IT" dirty="0">
                <a:latin typeface="Calibri" panose="020F0502020204030204" pitchFamily="34" charset="0"/>
                <a:cs typeface="Calibri" panose="020F0502020204030204" pitchFamily="34" charset="0"/>
              </a:rPr>
              <a:t> on </a:t>
            </a:r>
            <a:r>
              <a:rPr lang="it-IT" dirty="0" err="1">
                <a:latin typeface="Calibri" panose="020F0502020204030204" pitchFamily="34" charset="0"/>
                <a:cs typeface="Calibri" panose="020F0502020204030204" pitchFamily="34" charset="0"/>
              </a:rPr>
              <a:t>why</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it</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is</a:t>
            </a:r>
            <a:r>
              <a:rPr lang="it-IT" dirty="0">
                <a:latin typeface="Calibri" panose="020F0502020204030204" pitchFamily="34" charset="0"/>
                <a:cs typeface="Calibri" panose="020F0502020204030204" pitchFamily="34" charset="0"/>
              </a:rPr>
              <a:t> </a:t>
            </a:r>
            <a:r>
              <a:rPr lang="it-IT" dirty="0" err="1">
                <a:latin typeface="Calibri" panose="020F0502020204030204" pitchFamily="34" charset="0"/>
                <a:cs typeface="Calibri" panose="020F0502020204030204" pitchFamily="34" charset="0"/>
              </a:rPr>
              <a:t>scientifically</a:t>
            </a:r>
            <a:r>
              <a:rPr lang="it-IT" dirty="0">
                <a:latin typeface="Calibri" panose="020F0502020204030204" pitchFamily="34" charset="0"/>
                <a:cs typeface="Calibri" panose="020F0502020204030204" pitchFamily="34" charset="0"/>
              </a:rPr>
              <a:t> sound </a:t>
            </a:r>
          </a:p>
          <a:p>
            <a:endParaRPr lang="it-IT" dirty="0">
              <a:latin typeface="Calibri" panose="020F0502020204030204" pitchFamily="34" charset="0"/>
              <a:cs typeface="Calibri" panose="020F0502020204030204" pitchFamily="34" charset="0"/>
            </a:endParaRPr>
          </a:p>
          <a:p>
            <a:r>
              <a:rPr lang="it-IT" dirty="0" err="1">
                <a:solidFill>
                  <a:srgbClr val="FF0000"/>
                </a:solidFill>
                <a:latin typeface="Calibri" panose="020F0502020204030204" pitchFamily="34" charset="0"/>
                <a:cs typeface="Calibri" panose="020F0502020204030204" pitchFamily="34" charset="0"/>
              </a:rPr>
              <a:t>Add</a:t>
            </a:r>
            <a:r>
              <a:rPr lang="it-IT" dirty="0">
                <a:solidFill>
                  <a:srgbClr val="FF0000"/>
                </a:solidFill>
                <a:latin typeface="Calibri" panose="020F0502020204030204" pitchFamily="34" charset="0"/>
                <a:cs typeface="Calibri" panose="020F0502020204030204" pitchFamily="34" charset="0"/>
              </a:rPr>
              <a:t> </a:t>
            </a:r>
            <a:r>
              <a:rPr lang="it-IT" dirty="0" err="1">
                <a:solidFill>
                  <a:srgbClr val="FF0000"/>
                </a:solidFill>
                <a:latin typeface="Calibri" panose="020F0502020204030204" pitchFamily="34" charset="0"/>
                <a:cs typeface="Calibri" panose="020F0502020204030204" pitchFamily="34" charset="0"/>
              </a:rPr>
              <a:t>slides</a:t>
            </a:r>
            <a:r>
              <a:rPr lang="it-IT" dirty="0">
                <a:solidFill>
                  <a:srgbClr val="FF0000"/>
                </a:solidFill>
                <a:latin typeface="Calibri" panose="020F0502020204030204" pitchFamily="34" charset="0"/>
                <a:cs typeface="Calibri" panose="020F0502020204030204" pitchFamily="34" charset="0"/>
              </a:rPr>
              <a:t> </a:t>
            </a:r>
            <a:r>
              <a:rPr lang="it-IT" dirty="0" err="1">
                <a:solidFill>
                  <a:srgbClr val="FF0000"/>
                </a:solidFill>
                <a:latin typeface="Calibri" panose="020F0502020204030204" pitchFamily="34" charset="0"/>
                <a:cs typeface="Calibri" panose="020F0502020204030204" pitchFamily="34" charset="0"/>
              </a:rPr>
              <a:t>as</a:t>
            </a:r>
            <a:r>
              <a:rPr lang="it-IT" dirty="0">
                <a:solidFill>
                  <a:srgbClr val="FF0000"/>
                </a:solidFill>
                <a:latin typeface="Calibri" panose="020F0502020204030204" pitchFamily="34" charset="0"/>
                <a:cs typeface="Calibri" panose="020F0502020204030204" pitchFamily="34" charset="0"/>
              </a:rPr>
              <a:t> </a:t>
            </a:r>
            <a:r>
              <a:rPr lang="it-IT" dirty="0" err="1">
                <a:solidFill>
                  <a:srgbClr val="FF0000"/>
                </a:solidFill>
                <a:latin typeface="Calibri" panose="020F0502020204030204" pitchFamily="34" charset="0"/>
                <a:cs typeface="Calibri" panose="020F0502020204030204" pitchFamily="34" charset="0"/>
              </a:rPr>
              <a:t>you</a:t>
            </a:r>
            <a:r>
              <a:rPr lang="it-IT" dirty="0">
                <a:solidFill>
                  <a:srgbClr val="FF0000"/>
                </a:solidFill>
                <a:latin typeface="Calibri" panose="020F0502020204030204" pitchFamily="34" charset="0"/>
                <a:cs typeface="Calibri" panose="020F0502020204030204" pitchFamily="34" charset="0"/>
              </a:rPr>
              <a:t> </a:t>
            </a:r>
            <a:r>
              <a:rPr lang="it-IT" dirty="0" err="1">
                <a:solidFill>
                  <a:srgbClr val="FF0000"/>
                </a:solidFill>
                <a:latin typeface="Calibri" panose="020F0502020204030204" pitchFamily="34" charset="0"/>
                <a:cs typeface="Calibri" panose="020F0502020204030204" pitchFamily="34" charset="0"/>
              </a:rPr>
              <a:t>need</a:t>
            </a:r>
            <a:r>
              <a:rPr lang="it-IT" dirty="0">
                <a:solidFill>
                  <a:srgbClr val="FF0000"/>
                </a:solidFill>
                <a:latin typeface="Calibri" panose="020F0502020204030204" pitchFamily="34" charset="0"/>
                <a:cs typeface="Calibri" panose="020F0502020204030204" pitchFamily="34" charset="0"/>
              </a:rPr>
              <a:t>; </a:t>
            </a:r>
            <a:r>
              <a:rPr lang="it-IT" b="1" dirty="0">
                <a:solidFill>
                  <a:srgbClr val="FF0000"/>
                </a:solidFill>
                <a:latin typeface="Calibri" panose="020F0502020204030204" pitchFamily="34" charset="0"/>
                <a:cs typeface="Calibri" panose="020F0502020204030204" pitchFamily="34" charset="0"/>
              </a:rPr>
              <a:t>stay </a:t>
            </a:r>
            <a:r>
              <a:rPr lang="it-IT" b="1" dirty="0" err="1">
                <a:solidFill>
                  <a:srgbClr val="FF0000"/>
                </a:solidFill>
                <a:latin typeface="Calibri" panose="020F0502020204030204" pitchFamily="34" charset="0"/>
                <a:cs typeface="Calibri" panose="020F0502020204030204" pitchFamily="34" charset="0"/>
              </a:rPr>
              <a:t>within</a:t>
            </a:r>
            <a:r>
              <a:rPr lang="it-IT" b="1" dirty="0">
                <a:solidFill>
                  <a:srgbClr val="FF0000"/>
                </a:solidFill>
                <a:latin typeface="Calibri" panose="020F0502020204030204" pitchFamily="34" charset="0"/>
                <a:cs typeface="Calibri" panose="020F0502020204030204" pitchFamily="34" charset="0"/>
              </a:rPr>
              <a:t> the </a:t>
            </a:r>
            <a:r>
              <a:rPr lang="it-IT" b="1" dirty="0" err="1">
                <a:solidFill>
                  <a:srgbClr val="FF0000"/>
                </a:solidFill>
                <a:latin typeface="Calibri" panose="020F0502020204030204" pitchFamily="34" charset="0"/>
                <a:cs typeface="Calibri" panose="020F0502020204030204" pitchFamily="34" charset="0"/>
              </a:rPr>
              <a:t>presentation</a:t>
            </a:r>
            <a:r>
              <a:rPr lang="it-IT" b="1" dirty="0">
                <a:solidFill>
                  <a:srgbClr val="FF0000"/>
                </a:solidFill>
                <a:latin typeface="Calibri" panose="020F0502020204030204" pitchFamily="34" charset="0"/>
                <a:cs typeface="Calibri" panose="020F0502020204030204" pitchFamily="34" charset="0"/>
              </a:rPr>
              <a:t> time</a:t>
            </a:r>
          </a:p>
          <a:p>
            <a:r>
              <a:rPr lang="it-IT" b="1" dirty="0">
                <a:solidFill>
                  <a:srgbClr val="FF0000"/>
                </a:solidFill>
                <a:latin typeface="Calibri" panose="020F0502020204030204" pitchFamily="34" charset="0"/>
                <a:cs typeface="Calibri" panose="020F0502020204030204" pitchFamily="34" charset="0"/>
              </a:rPr>
              <a:t>Refrain from the </a:t>
            </a:r>
            <a:r>
              <a:rPr lang="it-IT" b="1" dirty="0" err="1">
                <a:solidFill>
                  <a:srgbClr val="FF0000"/>
                </a:solidFill>
                <a:latin typeface="Calibri" panose="020F0502020204030204" pitchFamily="34" charset="0"/>
                <a:cs typeface="Calibri" panose="020F0502020204030204" pitchFamily="34" charset="0"/>
              </a:rPr>
              <a:t>temptation</a:t>
            </a:r>
            <a:r>
              <a:rPr lang="it-IT" b="1" dirty="0">
                <a:solidFill>
                  <a:srgbClr val="FF0000"/>
                </a:solidFill>
                <a:latin typeface="Calibri" panose="020F0502020204030204" pitchFamily="34" charset="0"/>
                <a:cs typeface="Calibri" panose="020F0502020204030204" pitchFamily="34" charset="0"/>
              </a:rPr>
              <a:t> to </a:t>
            </a:r>
            <a:r>
              <a:rPr lang="it-IT" b="1" dirty="0" err="1">
                <a:solidFill>
                  <a:srgbClr val="FF0000"/>
                </a:solidFill>
                <a:latin typeface="Calibri" panose="020F0502020204030204" pitchFamily="34" charset="0"/>
                <a:cs typeface="Calibri" panose="020F0502020204030204" pitchFamily="34" charset="0"/>
              </a:rPr>
              <a:t>describe</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every</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detail</a:t>
            </a:r>
            <a:endParaRPr lang="it-IT" b="1" dirty="0">
              <a:solidFill>
                <a:srgbClr val="FF0000"/>
              </a:solidFill>
              <a:latin typeface="Calibri" panose="020F0502020204030204" pitchFamily="34" charset="0"/>
              <a:cs typeface="Calibri" panose="020F0502020204030204" pitchFamily="34" charset="0"/>
            </a:endParaRPr>
          </a:p>
          <a:p>
            <a:r>
              <a:rPr lang="it-IT" b="1" dirty="0" err="1">
                <a:solidFill>
                  <a:srgbClr val="FF0000"/>
                </a:solidFill>
                <a:latin typeface="Calibri" panose="020F0502020204030204" pitchFamily="34" charset="0"/>
                <a:cs typeface="Calibri" panose="020F0502020204030204" pitchFamily="34" charset="0"/>
              </a:rPr>
              <a:t>Avoid</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presenting</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lots</a:t>
            </a:r>
            <a:r>
              <a:rPr lang="it-IT" b="1" dirty="0">
                <a:solidFill>
                  <a:srgbClr val="FF0000"/>
                </a:solidFill>
                <a:latin typeface="Calibri" panose="020F0502020204030204" pitchFamily="34" charset="0"/>
                <a:cs typeface="Calibri" panose="020F0502020204030204" pitchFamily="34" charset="0"/>
              </a:rPr>
              <a:t> of </a:t>
            </a:r>
            <a:r>
              <a:rPr lang="it-IT" b="1" dirty="0" err="1">
                <a:solidFill>
                  <a:srgbClr val="FF0000"/>
                </a:solidFill>
                <a:latin typeface="Calibri" panose="020F0502020204030204" pitchFamily="34" charset="0"/>
                <a:cs typeface="Calibri" panose="020F0502020204030204" pitchFamily="34" charset="0"/>
              </a:rPr>
              <a:t>diagrams</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figures</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tables</a:t>
            </a:r>
            <a:endParaRPr lang="it-IT" b="1" dirty="0">
              <a:solidFill>
                <a:srgbClr val="FF0000"/>
              </a:solidFill>
              <a:latin typeface="Calibri" panose="020F0502020204030204" pitchFamily="34" charset="0"/>
              <a:cs typeface="Calibri" panose="020F0502020204030204" pitchFamily="34" charset="0"/>
            </a:endParaRPr>
          </a:p>
          <a:p>
            <a:r>
              <a:rPr lang="it-IT" b="1" dirty="0">
                <a:solidFill>
                  <a:srgbClr val="FF0000"/>
                </a:solidFill>
                <a:latin typeface="Calibri" panose="020F0502020204030204" pitchFamily="34" charset="0"/>
                <a:cs typeface="Calibri" panose="020F0502020204030204" pitchFamily="34" charset="0"/>
              </a:rPr>
              <a:t>Do </a:t>
            </a:r>
            <a:r>
              <a:rPr lang="it-IT" b="1" dirty="0" err="1">
                <a:solidFill>
                  <a:srgbClr val="FF0000"/>
                </a:solidFill>
                <a:latin typeface="Calibri" panose="020F0502020204030204" pitchFamily="34" charset="0"/>
                <a:cs typeface="Calibri" panose="020F0502020204030204" pitchFamily="34" charset="0"/>
              </a:rPr>
              <a:t>not</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fill</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slides</a:t>
            </a:r>
            <a:r>
              <a:rPr lang="it-IT" b="1" dirty="0">
                <a:solidFill>
                  <a:srgbClr val="FF0000"/>
                </a:solidFill>
                <a:latin typeface="Calibri" panose="020F0502020204030204" pitchFamily="34" charset="0"/>
                <a:cs typeface="Calibri" panose="020F0502020204030204" pitchFamily="34" charset="0"/>
              </a:rPr>
              <a:t> with </a:t>
            </a:r>
            <a:r>
              <a:rPr lang="it-IT" b="1" dirty="0" err="1">
                <a:solidFill>
                  <a:srgbClr val="FF0000"/>
                </a:solidFill>
                <a:latin typeface="Calibri" panose="020F0502020204030204" pitchFamily="34" charset="0"/>
                <a:cs typeface="Calibri" panose="020F0502020204030204" pitchFamily="34" charset="0"/>
              </a:rPr>
              <a:t>much</a:t>
            </a:r>
            <a:r>
              <a:rPr lang="it-IT" b="1" dirty="0">
                <a:solidFill>
                  <a:srgbClr val="FF0000"/>
                </a:solidFill>
                <a:latin typeface="Calibri" panose="020F0502020204030204" pitchFamily="34" charset="0"/>
                <a:cs typeface="Calibri" panose="020F0502020204030204" pitchFamily="34" charset="0"/>
              </a:rPr>
              <a:t> text, </a:t>
            </a:r>
            <a:r>
              <a:rPr lang="it-IT" b="1" dirty="0" err="1">
                <a:solidFill>
                  <a:srgbClr val="FF0000"/>
                </a:solidFill>
                <a:latin typeface="Calibri" panose="020F0502020204030204" pitchFamily="34" charset="0"/>
                <a:cs typeface="Calibri" panose="020F0502020204030204" pitchFamily="34" charset="0"/>
              </a:rPr>
              <a:t>figures</a:t>
            </a:r>
            <a:r>
              <a:rPr lang="it-IT" b="1" dirty="0">
                <a:solidFill>
                  <a:srgbClr val="FF0000"/>
                </a:solidFill>
                <a:latin typeface="Calibri" panose="020F0502020204030204" pitchFamily="34" charset="0"/>
                <a:cs typeface="Calibri" panose="020F0502020204030204" pitchFamily="34" charset="0"/>
              </a:rPr>
              <a:t> etc. </a:t>
            </a:r>
            <a:r>
              <a:rPr lang="it-IT" b="1" dirty="0" err="1">
                <a:solidFill>
                  <a:srgbClr val="FF0000"/>
                </a:solidFill>
                <a:latin typeface="Calibri" panose="020F0502020204030204" pitchFamily="34" charset="0"/>
                <a:cs typeface="Calibri" panose="020F0502020204030204" pitchFamily="34" charset="0"/>
              </a:rPr>
              <a:t>Slides</a:t>
            </a:r>
            <a:r>
              <a:rPr lang="it-IT" b="1" dirty="0">
                <a:solidFill>
                  <a:srgbClr val="FF0000"/>
                </a:solidFill>
                <a:latin typeface="Calibri" panose="020F0502020204030204" pitchFamily="34" charset="0"/>
                <a:cs typeface="Calibri" panose="020F0502020204030204" pitchFamily="34" charset="0"/>
              </a:rPr>
              <a:t> </a:t>
            </a:r>
            <a:r>
              <a:rPr lang="it-IT" b="1" dirty="0" err="1">
                <a:solidFill>
                  <a:srgbClr val="FF0000"/>
                </a:solidFill>
                <a:latin typeface="Calibri" panose="020F0502020204030204" pitchFamily="34" charset="0"/>
                <a:cs typeface="Calibri" panose="020F0502020204030204" pitchFamily="34" charset="0"/>
              </a:rPr>
              <a:t>have</a:t>
            </a:r>
            <a:r>
              <a:rPr lang="it-IT" b="1" dirty="0">
                <a:solidFill>
                  <a:srgbClr val="FF0000"/>
                </a:solidFill>
                <a:latin typeface="Calibri" panose="020F0502020204030204" pitchFamily="34" charset="0"/>
                <a:cs typeface="Calibri" panose="020F0502020204030204" pitchFamily="34" charset="0"/>
              </a:rPr>
              <a:t> to be </a:t>
            </a:r>
            <a:r>
              <a:rPr lang="it-IT" b="1" dirty="0" err="1">
                <a:solidFill>
                  <a:srgbClr val="FF0000"/>
                </a:solidFill>
                <a:latin typeface="Calibri" panose="020F0502020204030204" pitchFamily="34" charset="0"/>
                <a:cs typeface="Calibri" panose="020F0502020204030204" pitchFamily="34" charset="0"/>
              </a:rPr>
              <a:t>readable</a:t>
            </a:r>
            <a:r>
              <a:rPr lang="it-IT" b="1" dirty="0">
                <a:solidFill>
                  <a:srgbClr val="FF0000"/>
                </a:solidFill>
                <a:latin typeface="Calibri" panose="020F0502020204030204" pitchFamily="34" charset="0"/>
                <a:cs typeface="Calibri" panose="020F0502020204030204" pitchFamily="34" charset="0"/>
              </a:rPr>
              <a:t> in a large room</a:t>
            </a:r>
            <a:endParaRPr lang="en-US" b="1" dirty="0">
              <a:solidFill>
                <a:srgbClr val="FF0000"/>
              </a:solidFill>
              <a:latin typeface="Calibri" panose="020F0502020204030204" pitchFamily="34" charset="0"/>
              <a:cs typeface="Calibri" panose="020F0502020204030204" pitchFamily="34" charset="0"/>
            </a:endParaRPr>
          </a:p>
        </p:txBody>
      </p:sp>
      <p:sp>
        <p:nvSpPr>
          <p:cNvPr id="4" name="Segnaposto piè di pagina 3">
            <a:extLst>
              <a:ext uri="{FF2B5EF4-FFF2-40B4-BE49-F238E27FC236}">
                <a16:creationId xmlns:a16="http://schemas.microsoft.com/office/drawing/2014/main" id="{D411ABCC-E2D0-4A7C-B2CE-8A62A039890B}"/>
              </a:ext>
            </a:extLst>
          </p:cNvPr>
          <p:cNvSpPr>
            <a:spLocks noGrp="1"/>
          </p:cNvSpPr>
          <p:nvPr>
            <p:ph type="ftr" sz="quarter" idx="11"/>
          </p:nvPr>
        </p:nvSpPr>
        <p:spPr/>
        <p:txBody>
          <a:bodyPr/>
          <a:lstStyle/>
          <a:p>
            <a:r>
              <a:rPr lang="it-IT" dirty="0" err="1"/>
              <a:t>Name</a:t>
            </a:r>
            <a:r>
              <a:rPr lang="it-IT" dirty="0"/>
              <a:t> </a:t>
            </a:r>
            <a:r>
              <a:rPr lang="it-IT" dirty="0" err="1"/>
              <a:t>Surname</a:t>
            </a:r>
            <a:endParaRPr lang="it-IT" dirty="0"/>
          </a:p>
        </p:txBody>
      </p:sp>
    </p:spTree>
    <p:extLst>
      <p:ext uri="{BB962C8B-B14F-4D97-AF65-F5344CB8AC3E}">
        <p14:creationId xmlns:p14="http://schemas.microsoft.com/office/powerpoint/2010/main" val="124885023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9465</TotalTime>
  <Words>804</Words>
  <Application>Microsoft Macintosh PowerPoint</Application>
  <PresentationFormat>Presentazione su schermo (4:3)</PresentationFormat>
  <Paragraphs>88</Paragraphs>
  <Slides>9</Slides>
  <Notes>0</Notes>
  <HiddenSlides>1</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Calibri</vt:lpstr>
      <vt:lpstr>Times New Roman</vt:lpstr>
      <vt:lpstr>Tema di Office</vt:lpstr>
      <vt:lpstr>PhD cycle: … PhD student name and last name PhD thesis title  Supervisor:   …        co-Supervisor:   … </vt:lpstr>
      <vt:lpstr>Presentation organization</vt:lpstr>
      <vt:lpstr>Candidate’s information</vt:lpstr>
      <vt:lpstr>Summary of study activities  </vt:lpstr>
      <vt:lpstr>Research area(s)</vt:lpstr>
      <vt:lpstr>Research results</vt:lpstr>
      <vt:lpstr>Research products</vt:lpstr>
      <vt:lpstr>PhD thesis overview</vt:lpstr>
      <vt:lpstr>PhD thesis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Surname XXIX Cycle I year presentation</dc:title>
  <dc:creator>Daniele</dc:creator>
  <cp:lastModifiedBy>STEFANO RUSSO</cp:lastModifiedBy>
  <cp:revision>86</cp:revision>
  <cp:lastPrinted>2015-02-18T13:08:33Z</cp:lastPrinted>
  <dcterms:created xsi:type="dcterms:W3CDTF">2019-10-29T10:33:42Z</dcterms:created>
  <dcterms:modified xsi:type="dcterms:W3CDTF">2026-07-02T10:40:39Z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ad0b24d-6422-44b0-b3de-abb3a9e8c81a_Enabled">
    <vt:lpwstr>true</vt:lpwstr>
  </property>
  <property fmtid="{D5CDD505-2E9C-101B-9397-08002B2CF9AE}" pid="3" name="MSIP_Label_2ad0b24d-6422-44b0-b3de-abb3a9e8c81a_SetDate">
    <vt:lpwstr>2026-07-02T10:40:39Z</vt:lpwstr>
  </property>
  <property fmtid="{D5CDD505-2E9C-101B-9397-08002B2CF9AE}" pid="4" name="MSIP_Label_2ad0b24d-6422-44b0-b3de-abb3a9e8c81a_Method">
    <vt:lpwstr>Standard</vt:lpwstr>
  </property>
  <property fmtid="{D5CDD505-2E9C-101B-9397-08002B2CF9AE}" pid="5" name="MSIP_Label_2ad0b24d-6422-44b0-b3de-abb3a9e8c81a_Name">
    <vt:lpwstr>defa4170-0d19-0005-0004-bc88714345d2</vt:lpwstr>
  </property>
  <property fmtid="{D5CDD505-2E9C-101B-9397-08002B2CF9AE}" pid="6" name="MSIP_Label_2ad0b24d-6422-44b0-b3de-abb3a9e8c81a_SiteId">
    <vt:lpwstr>2fcfe26a-bb62-46b0-b1e3-28f9da0c45fd</vt:lpwstr>
  </property>
  <property fmtid="{D5CDD505-2E9C-101B-9397-08002B2CF9AE}" pid="7" name="MSIP_Label_2ad0b24d-6422-44b0-b3de-abb3a9e8c81a_ActionId">
    <vt:lpwstr>c267dca4-8836-41b1-bf4f-a4625b374e48</vt:lpwstr>
  </property>
  <property fmtid="{D5CDD505-2E9C-101B-9397-08002B2CF9AE}" pid="8" name="MSIP_Label_2ad0b24d-6422-44b0-b3de-abb3a9e8c81a_ContentBits">
    <vt:lpwstr>0</vt:lpwstr>
  </property>
</Properties>
</file>